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27" r:id="rId2"/>
    <p:sldId id="319" r:id="rId3"/>
    <p:sldId id="307" r:id="rId4"/>
    <p:sldId id="309" r:id="rId5"/>
    <p:sldId id="312" r:id="rId6"/>
    <p:sldId id="311" r:id="rId7"/>
    <p:sldId id="324" r:id="rId8"/>
    <p:sldId id="310" r:id="rId9"/>
    <p:sldId id="325" r:id="rId10"/>
    <p:sldId id="321" r:id="rId11"/>
    <p:sldId id="326" r:id="rId12"/>
    <p:sldId id="323" r:id="rId13"/>
    <p:sldId id="328" r:id="rId14"/>
  </p:sldIdLst>
  <p:sldSz cx="9144000" cy="5143500" type="screen16x9"/>
  <p:notesSz cx="6735763" cy="9866313"/>
  <p:embeddedFontLst>
    <p:embeddedFont>
      <p:font typeface="BigNoodleTitling" panose="020B060402020202020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GAUD" initials="S" lastIdx="1" clrIdx="0">
    <p:extLst>
      <p:ext uri="{19B8F6BF-5375-455C-9EA6-DF929625EA0E}">
        <p15:presenceInfo xmlns:p15="http://schemas.microsoft.com/office/powerpoint/2012/main" userId="SIGAU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EA900"/>
    <a:srgbClr val="EABD00"/>
    <a:srgbClr val="0450A4"/>
    <a:srgbClr val="277899"/>
    <a:srgbClr val="342781"/>
    <a:srgbClr val="5A2C8C"/>
    <a:srgbClr val="6600CC"/>
    <a:srgbClr val="942DAB"/>
    <a:srgbClr val="6D9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2067" autoAdjust="0"/>
  </p:normalViewPr>
  <p:slideViewPr>
    <p:cSldViewPr>
      <p:cViewPr varScale="1">
        <p:scale>
          <a:sx n="95" d="100"/>
          <a:sy n="95" d="100"/>
        </p:scale>
        <p:origin x="690" y="84"/>
      </p:cViewPr>
      <p:guideLst>
        <p:guide orient="horz" pos="14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 PRESENTIEL</a:t>
          </a:r>
        </a:p>
        <a:p>
          <a:r>
            <a:rPr lang="fr-FR" dirty="0"/>
            <a:t>UF1 UF2 UF3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Voir ci-après selon la formule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Formation à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1 Module en soirée (2h)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2h FAD</a:t>
          </a:r>
        </a:p>
        <a:p>
          <a:r>
            <a:rPr lang="fr-FR" dirty="0"/>
            <a:t>(à définir)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200" dirty="0"/>
            <a:t>visites club de 4h </a:t>
          </a:r>
        </a:p>
        <a:p>
          <a:r>
            <a:rPr lang="fr-FR" sz="1200" dirty="0"/>
            <a:t>(prépa + séance et retour)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16h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 custLinFactX="-84024" custLinFactNeighborX="-100000" custLinFactNeighborY="-29278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 PRESENTIEL</a:t>
          </a:r>
        </a:p>
        <a:p>
          <a:r>
            <a:rPr lang="fr-FR" dirty="0"/>
            <a:t>UF1 UF2 UF3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6 modules de 7h le vendredi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 de présentiel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1 Module en soirée</a:t>
          </a:r>
        </a:p>
        <a:p>
          <a:r>
            <a:rPr lang="fr-FR" dirty="0"/>
            <a:t>  (2h)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2h FAD</a:t>
          </a:r>
        </a:p>
        <a:p>
          <a:r>
            <a:rPr lang="fr-FR" dirty="0"/>
            <a:t>(à définir)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489A8D4-41B6-A64B-976C-E5720AE2F56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200" dirty="0"/>
            <a:t>visites club de 4h </a:t>
          </a:r>
        </a:p>
        <a:p>
          <a:r>
            <a:rPr lang="fr-FR" sz="1400" dirty="0"/>
            <a:t>(prépa + séance et retour)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16h de suivi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  <a:p>
          <a:r>
            <a:rPr lang="fr-FR" dirty="0"/>
            <a:t>PRESENTIEL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4 modules de</a:t>
          </a:r>
        </a:p>
        <a:p>
          <a:r>
            <a:rPr lang="fr-FR" dirty="0"/>
            <a:t>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11 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Présentation BF + </a:t>
          </a:r>
        </a:p>
        <a:p>
          <a:r>
            <a:rPr lang="fr-FR" dirty="0"/>
            <a:t>E-learning</a:t>
          </a:r>
        </a:p>
        <a:p>
          <a:r>
            <a:rPr lang="fr-FR" dirty="0"/>
            <a:t>7 séquences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 2 visites de 1h30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3h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260" y="0"/>
          <a:ext cx="2170125" cy="864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En centre PRESENTIEL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UF1 UF2 UF3</a:t>
          </a:r>
        </a:p>
      </dsp:txBody>
      <dsp:txXfrm>
        <a:off x="32569" y="25309"/>
        <a:ext cx="2119507" cy="813478"/>
      </dsp:txXfrm>
    </dsp:sp>
    <dsp:sp modelId="{FA64EBC1-D1C8-2044-952A-FCBB621F765C}">
      <dsp:nvSpPr>
        <dsp:cNvPr id="0" name=""/>
        <dsp:cNvSpPr/>
      </dsp:nvSpPr>
      <dsp:spPr>
        <a:xfrm>
          <a:off x="2394398" y="162952"/>
          <a:ext cx="460066" cy="53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394398" y="270590"/>
        <a:ext cx="322046" cy="322915"/>
      </dsp:txXfrm>
    </dsp:sp>
    <dsp:sp modelId="{06101370-8236-FD48-9387-05DE6DAAFAD4}">
      <dsp:nvSpPr>
        <dsp:cNvPr id="0" name=""/>
        <dsp:cNvSpPr/>
      </dsp:nvSpPr>
      <dsp:spPr>
        <a:xfrm>
          <a:off x="3045436" y="0"/>
          <a:ext cx="2170125" cy="864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Voir ci-après selon la formule</a:t>
          </a:r>
        </a:p>
      </dsp:txBody>
      <dsp:txXfrm>
        <a:off x="3070745" y="25309"/>
        <a:ext cx="2119507" cy="813478"/>
      </dsp:txXfrm>
    </dsp:sp>
    <dsp:sp modelId="{21E235D4-CB8E-FE48-8BA2-B428B29DD41E}">
      <dsp:nvSpPr>
        <dsp:cNvPr id="0" name=""/>
        <dsp:cNvSpPr/>
      </dsp:nvSpPr>
      <dsp:spPr>
        <a:xfrm>
          <a:off x="5432574" y="162952"/>
          <a:ext cx="460066" cy="53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5432574" y="270590"/>
        <a:ext cx="322046" cy="322915"/>
      </dsp:txXfrm>
    </dsp:sp>
    <dsp:sp modelId="{58FDA9C6-78F3-8143-ACA3-B8C0D408673E}">
      <dsp:nvSpPr>
        <dsp:cNvPr id="0" name=""/>
        <dsp:cNvSpPr/>
      </dsp:nvSpPr>
      <dsp:spPr>
        <a:xfrm>
          <a:off x="6083611" y="0"/>
          <a:ext cx="2170125" cy="864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42h de présentiel</a:t>
          </a:r>
        </a:p>
      </dsp:txBody>
      <dsp:txXfrm>
        <a:off x="6108920" y="25309"/>
        <a:ext cx="2119507" cy="813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260" y="0"/>
          <a:ext cx="2170125" cy="86409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Formation à distance</a:t>
          </a:r>
        </a:p>
      </dsp:txBody>
      <dsp:txXfrm>
        <a:off x="32569" y="25309"/>
        <a:ext cx="2119507" cy="813478"/>
      </dsp:txXfrm>
    </dsp:sp>
    <dsp:sp modelId="{FA64EBC1-D1C8-2044-952A-FCBB621F765C}">
      <dsp:nvSpPr>
        <dsp:cNvPr id="0" name=""/>
        <dsp:cNvSpPr/>
      </dsp:nvSpPr>
      <dsp:spPr>
        <a:xfrm>
          <a:off x="2394398" y="162952"/>
          <a:ext cx="460066" cy="53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2394398" y="270590"/>
        <a:ext cx="322046" cy="322915"/>
      </dsp:txXfrm>
    </dsp:sp>
    <dsp:sp modelId="{06101370-8236-FD48-9387-05DE6DAAFAD4}">
      <dsp:nvSpPr>
        <dsp:cNvPr id="0" name=""/>
        <dsp:cNvSpPr/>
      </dsp:nvSpPr>
      <dsp:spPr>
        <a:xfrm>
          <a:off x="3045436" y="0"/>
          <a:ext cx="2170125" cy="86409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1 Module en soirée (2h)</a:t>
          </a:r>
        </a:p>
      </dsp:txBody>
      <dsp:txXfrm>
        <a:off x="3070745" y="25309"/>
        <a:ext cx="2119507" cy="813478"/>
      </dsp:txXfrm>
    </dsp:sp>
    <dsp:sp modelId="{21E235D4-CB8E-FE48-8BA2-B428B29DD41E}">
      <dsp:nvSpPr>
        <dsp:cNvPr id="0" name=""/>
        <dsp:cNvSpPr/>
      </dsp:nvSpPr>
      <dsp:spPr>
        <a:xfrm>
          <a:off x="5432574" y="162952"/>
          <a:ext cx="460066" cy="53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5432574" y="270590"/>
        <a:ext cx="322046" cy="322915"/>
      </dsp:txXfrm>
    </dsp:sp>
    <dsp:sp modelId="{58FDA9C6-78F3-8143-ACA3-B8C0D408673E}">
      <dsp:nvSpPr>
        <dsp:cNvPr id="0" name=""/>
        <dsp:cNvSpPr/>
      </dsp:nvSpPr>
      <dsp:spPr>
        <a:xfrm>
          <a:off x="6083611" y="0"/>
          <a:ext cx="2170125" cy="86409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2h FAD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(à définir)</a:t>
          </a:r>
        </a:p>
      </dsp:txBody>
      <dsp:txXfrm>
        <a:off x="6108920" y="25309"/>
        <a:ext cx="2119507" cy="813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0" y="0"/>
          <a:ext cx="2170125" cy="86409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En club</a:t>
          </a:r>
        </a:p>
      </dsp:txBody>
      <dsp:txXfrm>
        <a:off x="25309" y="25309"/>
        <a:ext cx="2119507" cy="813478"/>
      </dsp:txXfrm>
    </dsp:sp>
    <dsp:sp modelId="{FA64EBC1-D1C8-2044-952A-FCBB621F765C}">
      <dsp:nvSpPr>
        <dsp:cNvPr id="0" name=""/>
        <dsp:cNvSpPr/>
      </dsp:nvSpPr>
      <dsp:spPr>
        <a:xfrm>
          <a:off x="2388953" y="162952"/>
          <a:ext cx="463914" cy="53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2388953" y="270590"/>
        <a:ext cx="324740" cy="322915"/>
      </dsp:txXfrm>
    </dsp:sp>
    <dsp:sp modelId="{06101370-8236-FD48-9387-05DE6DAAFAD4}">
      <dsp:nvSpPr>
        <dsp:cNvPr id="0" name=""/>
        <dsp:cNvSpPr/>
      </dsp:nvSpPr>
      <dsp:spPr>
        <a:xfrm>
          <a:off x="3045436" y="0"/>
          <a:ext cx="2170125" cy="86409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visites club de 4h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(prépa + séance et retour)</a:t>
          </a:r>
        </a:p>
      </dsp:txBody>
      <dsp:txXfrm>
        <a:off x="3070745" y="25309"/>
        <a:ext cx="2119507" cy="813478"/>
      </dsp:txXfrm>
    </dsp:sp>
    <dsp:sp modelId="{21E235D4-CB8E-FE48-8BA2-B428B29DD41E}">
      <dsp:nvSpPr>
        <dsp:cNvPr id="0" name=""/>
        <dsp:cNvSpPr/>
      </dsp:nvSpPr>
      <dsp:spPr>
        <a:xfrm>
          <a:off x="5432574" y="162952"/>
          <a:ext cx="460066" cy="538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/>
        </a:p>
      </dsp:txBody>
      <dsp:txXfrm>
        <a:off x="5432574" y="270590"/>
        <a:ext cx="322046" cy="322915"/>
      </dsp:txXfrm>
    </dsp:sp>
    <dsp:sp modelId="{58FDA9C6-78F3-8143-ACA3-B8C0D408673E}">
      <dsp:nvSpPr>
        <dsp:cNvPr id="0" name=""/>
        <dsp:cNvSpPr/>
      </dsp:nvSpPr>
      <dsp:spPr>
        <a:xfrm>
          <a:off x="6083611" y="0"/>
          <a:ext cx="2170125" cy="86409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16h de suivi</a:t>
          </a:r>
        </a:p>
      </dsp:txBody>
      <dsp:txXfrm>
        <a:off x="6108920" y="25309"/>
        <a:ext cx="2119507" cy="813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En centre PRESENTIEL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UF1 UF2 UF3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6 modules de 7h le vendredi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42h de présentiel</a:t>
          </a:r>
        </a:p>
      </dsp:txBody>
      <dsp:txXfrm>
        <a:off x="6392952" y="29527"/>
        <a:ext cx="2210885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1 Module en soirée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  (2h)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2h FAD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(à définir)</a:t>
          </a:r>
        </a:p>
      </dsp:txBody>
      <dsp:txXfrm>
        <a:off x="6392952" y="29527"/>
        <a:ext cx="2210885" cy="949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visites club de 4h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(prépa + séance et retour)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16h de suivi</a:t>
          </a:r>
        </a:p>
      </dsp:txBody>
      <dsp:txXfrm>
        <a:off x="6392952" y="29527"/>
        <a:ext cx="2210885" cy="949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En centre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PRESENTIEL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 modules de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16h</a:t>
          </a:r>
        </a:p>
      </dsp:txBody>
      <dsp:txXfrm>
        <a:off x="6392952" y="29527"/>
        <a:ext cx="2210885" cy="949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Présentation BF +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E-learning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7 séquences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11 h</a:t>
          </a:r>
        </a:p>
      </dsp:txBody>
      <dsp:txXfrm>
        <a:off x="6392952" y="29527"/>
        <a:ext cx="2210885" cy="949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 2 visites de 1h30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3h</a:t>
          </a:r>
        </a:p>
      </dsp:txBody>
      <dsp:txXfrm>
        <a:off x="6392952" y="29527"/>
        <a:ext cx="2210885" cy="94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65FC-5717-4725-921C-411CE708729B}" type="datetimeFigureOut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1CEF-4598-44E8-821A-5AF03154F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5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4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60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48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986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3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21CEF-4598-44E8-821A-5AF03154F0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EFD8-8701-487F-8AAE-18321A24F5E9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264D-A4D7-4F83-A0C6-507AC5D35D14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1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05F4-47D5-4C47-A60D-CAF0AB536A17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1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ED9-BFEC-44BE-B4F2-EA9420ED26D2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2989-3492-4D42-A858-06D08DD6D183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4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5FC1-5EDD-476B-93D9-26EA7A381165}" type="datetime1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35DD-50A5-4708-AAF7-62497EBF6FD8}" type="datetime1">
              <a:rPr lang="fr-FR" smtClean="0"/>
              <a:t>06/07/2023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8D49-1236-4581-9920-5639D2B59317}" type="datetime1">
              <a:rPr lang="fr-FR" smtClean="0"/>
              <a:t>06/07/2023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34C-3375-4800-B32F-EAA061136B6E}" type="datetime1">
              <a:rPr lang="fr-FR" smtClean="0"/>
              <a:t>06/07/2023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159-0FBA-43D4-ABEC-D48D89AD2A84}" type="datetime1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D668-EE87-4028-80AA-9B41F471D17C}" type="datetime1">
              <a:rPr lang="fr-FR" smtClean="0"/>
              <a:t>06/07/2023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2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2897-A883-4976-83EC-DDD9F74F0D2F}" type="datetime1">
              <a:rPr lang="fr-FR" smtClean="0"/>
              <a:t>06/07/2023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277899"/>
                </a:solidFill>
                <a:latin typeface="BigNoodleTitling" panose="02000708030402040100" pitchFamily="2" charset="0"/>
              </a:defRPr>
            </a:lvl1pPr>
          </a:lstStyle>
          <a:p>
            <a:fld id="{C0266742-B407-4E7C-B5F8-13A26BAAE5D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6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uc.andrieu@liguesud-ffr.f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18" Type="http://schemas.openxmlformats.org/officeDocument/2006/relationships/image" Target="../media/image1.png"/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hyperlink" Target="mailto:luc.andrieu@liguesud-ffr.fr" TargetMode="External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958" y="2355726"/>
            <a:ext cx="8563842" cy="1869375"/>
          </a:xfrm>
        </p:spPr>
        <p:txBody>
          <a:bodyPr>
            <a:noAutofit/>
          </a:bodyPr>
          <a:lstStyle/>
          <a:p>
            <a:pPr algn="l"/>
            <a: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  <a:t>FORMATION BREVETS FEDERAUX BASSIN MARSEILLE CÔTE BLEUE</a:t>
            </a:r>
            <a:b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</a:br>
            <a:r>
              <a:rPr lang="fr-FR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BigNoodleTitling" pitchFamily="2" charset="0"/>
              </a:rPr>
              <a:t>SAISON 2023-2024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7128266" y="2402991"/>
            <a:ext cx="2592288" cy="1152128"/>
          </a:xfrm>
          <a:prstGeom prst="rect">
            <a:avLst/>
          </a:prstGeom>
          <a:solidFill>
            <a:srgbClr val="277899">
              <a:alpha val="5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92" y="212743"/>
            <a:ext cx="1198082" cy="122413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4301"/>
            <a:ext cx="1187057" cy="1192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19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5263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u="sng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BABY RUGBY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768932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876052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847421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561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5868144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latin typeface="BigNoodleTitling" pitchFamily="2" charset="0"/>
              </a:rPr>
              <a:t>Calendrier</a:t>
            </a:r>
            <a:r>
              <a:rPr lang="fr-FR" sz="3200" dirty="0">
                <a:latin typeface="BigNoodleTitling" pitchFamily="2" charset="0"/>
              </a:rPr>
              <a:t> de 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formation BF BABY/M6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1001405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BLOC 1 : 10 heures en E-Learning + 1h Visio	</a:t>
            </a:r>
          </a:p>
          <a:p>
            <a:r>
              <a:rPr lang="fr-FR" sz="1400" dirty="0"/>
              <a:t>BLOC 2 : 8 heures  </a:t>
            </a:r>
          </a:p>
          <a:p>
            <a:r>
              <a:rPr lang="fr-FR" sz="1400" dirty="0"/>
              <a:t>BLOC 3 : 8 heures  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3168D68-8B04-30BE-8E3F-62F69A5A0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27282"/>
              </p:ext>
            </p:extLst>
          </p:nvPr>
        </p:nvGraphicFramePr>
        <p:xfrm>
          <a:off x="827584" y="2859782"/>
          <a:ext cx="6192688" cy="190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51752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PRESENTIEL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62640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BLOC 2 : Sam 7 octobre 2023 -  14h/18h - Lieu à confirmer</a:t>
                      </a:r>
                    </a:p>
                    <a:p>
                      <a:pPr algn="ctr"/>
                      <a:r>
                        <a:rPr lang="fr-FR" sz="1600" dirty="0"/>
                        <a:t>                      : Mardi 7 novembre 2023 – 18h/22h – Lieu à confirmer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7563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   BLOC 3 : Sam 2 décembre 2023 - 14h/18h - Lieu à confirmer </a:t>
                      </a:r>
                    </a:p>
                    <a:p>
                      <a:pPr algn="ctr"/>
                      <a:r>
                        <a:rPr lang="fr-FR" sz="1600" dirty="0"/>
                        <a:t>                 : Mardi 16 janvier 2024 - 18h/22h - Lieu à confirmer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2746E17-71F2-297D-A5B5-BA88D992F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02249"/>
              </p:ext>
            </p:extLst>
          </p:nvPr>
        </p:nvGraphicFramePr>
        <p:xfrm>
          <a:off x="2051720" y="1661544"/>
          <a:ext cx="3240360" cy="84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0457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VISIO  PRESENTATION BF</a:t>
                      </a:r>
                      <a:r>
                        <a:rPr lang="fr-FR" sz="1400" baseline="0" dirty="0"/>
                        <a:t> BABY/M6</a:t>
                      </a:r>
                      <a:endParaRPr lang="fr-FR" sz="1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FF00"/>
                          </a:solidFill>
                        </a:rPr>
                        <a:t>Lundi 25/09/2023(19h-20h)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3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1746"/>
              </p:ext>
            </p:extLst>
          </p:nvPr>
        </p:nvGraphicFramePr>
        <p:xfrm>
          <a:off x="395537" y="982531"/>
          <a:ext cx="8352997" cy="3763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89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890450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1848071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4487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51181">
                <a:tc>
                  <a:txBody>
                    <a:bodyPr/>
                    <a:lstStyle/>
                    <a:p>
                      <a:r>
                        <a:rPr lang="fr-FR" sz="1400" dirty="0"/>
                        <a:t>2021/2022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(16h)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(11h)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(3h)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Lundi 25 septembre – 19h-20h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Présentation BF 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15921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BLOC 2 : Samedi 7 octobre 14h-18h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BLOC 2 : Mardi 7 novembre 18h-22h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BLOC 3: Samedi 2 décembre 14h-18h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BLOC 3 : Mardi 16 janvier 18h-22h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298846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611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 + CERTIFICATION TERRAIN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 + CERTIFICATION TERRAIN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SUIVI CLUB + CERTIFICATION TERRAIN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SUIVI CLUB + CERTIFICATION TERRAIN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197730"/>
            <a:ext cx="8352928" cy="4298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CALENDRIER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bf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 BABY RUGBY</a:t>
            </a:r>
          </a:p>
        </p:txBody>
      </p:sp>
    </p:spTree>
    <p:extLst>
      <p:ext uri="{BB962C8B-B14F-4D97-AF65-F5344CB8AC3E}">
        <p14:creationId xmlns:p14="http://schemas.microsoft.com/office/powerpoint/2010/main" val="27411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2B4E03-2150-4257-3B14-287A5C0B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89428B-5959-3243-4A29-58C0BA959E6C}"/>
              </a:ext>
            </a:extLst>
          </p:cNvPr>
          <p:cNvSpPr txBox="1"/>
          <p:nvPr/>
        </p:nvSpPr>
        <p:spPr>
          <a:xfrm>
            <a:off x="3221053" y="1851670"/>
            <a:ext cx="270189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dirty="0"/>
              <a:t>CTC: LUC ANDRIEU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hlinkClick r:id="rId2"/>
              </a:rPr>
              <a:t>luc.andrieu@liguesud-ffr.fr</a:t>
            </a:r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06 42 62 72 21</a:t>
            </a:r>
          </a:p>
        </p:txBody>
      </p:sp>
    </p:spTree>
    <p:extLst>
      <p:ext uri="{BB962C8B-B14F-4D97-AF65-F5344CB8AC3E}">
        <p14:creationId xmlns:p14="http://schemas.microsoft.com/office/powerpoint/2010/main" val="131100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5566"/>
            <a:ext cx="8748464" cy="408685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cxnSp>
        <p:nvCxnSpPr>
          <p:cNvPr id="14" name="Connecteur droit 13"/>
          <p:cNvCxnSpPr/>
          <p:nvPr/>
        </p:nvCxnSpPr>
        <p:spPr>
          <a:xfrm>
            <a:off x="5148064" y="681753"/>
            <a:ext cx="3779912" cy="0"/>
          </a:xfrm>
          <a:prstGeom prst="line">
            <a:avLst/>
          </a:prstGeom>
          <a:ln w="12700">
            <a:solidFill>
              <a:srgbClr val="6D9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44FA92F-08AB-449E-A51A-7D6628083366}"/>
              </a:ext>
            </a:extLst>
          </p:cNvPr>
          <p:cNvSpPr/>
          <p:nvPr/>
        </p:nvSpPr>
        <p:spPr>
          <a:xfrm>
            <a:off x="0" y="10267"/>
            <a:ext cx="9128644" cy="671486"/>
          </a:xfrm>
          <a:prstGeom prst="rect">
            <a:avLst/>
          </a:prstGeom>
          <a:solidFill>
            <a:srgbClr val="21678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latin typeface="BigNoodleTitling" pitchFamily="2" charset="0"/>
              </a:rPr>
              <a:t>Le bassin MARSEILLE CÔTE BLEUE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274F6A-CE03-EC41-9219-FF13EC918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927" y="4193631"/>
            <a:ext cx="624212" cy="7380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9A4A21-004E-4549-AE49-5B67229A2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927" y="2990937"/>
            <a:ext cx="624212" cy="7422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6FD4438-3CD0-ED45-B1CE-31337289E6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889" r="96444">
                        <a14:foregroundMark x1="5778" y1="52444" x2="6222" y2="68000"/>
                        <a14:foregroundMark x1="889" y1="60889" x2="889" y2="60889"/>
                        <a14:foregroundMark x1="90667" y1="41333" x2="90667" y2="41333"/>
                        <a14:foregroundMark x1="96444" y1="37333" x2="96444" y2="3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5782" y="1260661"/>
            <a:ext cx="619083" cy="7338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9943033-F051-3941-9D3E-25649CBF57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95" b="96870" l="9703" r="89828">
                        <a14:foregroundMark x1="14867" y1="19718" x2="14867" y2="19718"/>
                        <a14:foregroundMark x1="18623" y1="20031" x2="18623" y2="20031"/>
                        <a14:foregroundMark x1="20814" y1="15023" x2="16745" y2="22848"/>
                        <a14:foregroundMark x1="16745" y1="22848" x2="16119" y2="35368"/>
                        <a14:foregroundMark x1="21127" y1="14710" x2="33959" y2="15023"/>
                        <a14:foregroundMark x1="33959" y1="15023" x2="57903" y2="13615"/>
                        <a14:foregroundMark x1="57903" y1="13615" x2="69640" y2="16588"/>
                        <a14:foregroundMark x1="69640" y1="16588" x2="74491" y2="13772"/>
                        <a14:foregroundMark x1="49296" y1="6260" x2="50078" y2="11268"/>
                        <a14:foregroundMark x1="49609" y1="4695" x2="49609" y2="4695"/>
                        <a14:foregroundMark x1="61033" y1="32551" x2="57277" y2="49452"/>
                        <a14:foregroundMark x1="43975" y1="40689" x2="45540" y2="59468"/>
                        <a14:foregroundMark x1="44601" y1="27856" x2="46166" y2="48200"/>
                        <a14:foregroundMark x1="43975" y1="31299" x2="57903" y2="31612"/>
                        <a14:foregroundMark x1="57903" y1="31612" x2="66041" y2="23005"/>
                        <a14:foregroundMark x1="66041" y1="23005" x2="65415" y2="22222"/>
                        <a14:foregroundMark x1="50704" y1="22535" x2="42723" y2="40376"/>
                        <a14:foregroundMark x1="45227" y1="25352" x2="44757" y2="59311"/>
                        <a14:foregroundMark x1="44757" y1="59311" x2="42723" y2="61033"/>
                        <a14:foregroundMark x1="38341" y1="44757" x2="37246" y2="68701"/>
                        <a14:foregroundMark x1="37246" y1="68701" x2="37089" y2="69014"/>
                        <a14:foregroundMark x1="41158" y1="93114" x2="41158" y2="93114"/>
                        <a14:foregroundMark x1="48983" y1="96870" x2="48983" y2="96870"/>
                        <a14:foregroundMark x1="15493" y1="32551" x2="19249" y2="69640"/>
                        <a14:foregroundMark x1="19249" y1="69640" x2="25352" y2="79969"/>
                        <a14:foregroundMark x1="25352" y1="79969" x2="37715" y2="85133"/>
                        <a14:foregroundMark x1="37715" y1="85133" x2="46009" y2="93897"/>
                        <a14:foregroundMark x1="46009" y1="93897" x2="57903" y2="91549"/>
                        <a14:foregroundMark x1="57903" y1="91549" x2="61346" y2="88419"/>
                        <a14:foregroundMark x1="63224" y1="16588" x2="74335" y2="12520"/>
                        <a14:foregroundMark x1="74335" y1="12520" x2="83412" y2="20188"/>
                        <a14:foregroundMark x1="83412" y1="20188" x2="85133" y2="33177"/>
                        <a14:foregroundMark x1="85133" y1="33177" x2="82786" y2="46635"/>
                        <a14:foregroundMark x1="82786" y1="46635" x2="86072" y2="58059"/>
                        <a14:foregroundMark x1="86072" y1="58059" x2="82786" y2="71674"/>
                        <a14:foregroundMark x1="82786" y1="71674" x2="76526" y2="82786"/>
                        <a14:foregroundMark x1="76526" y1="82786" x2="66354" y2="89984"/>
                        <a14:foregroundMark x1="66354" y1="89984" x2="65415" y2="89984"/>
                        <a14:foregroundMark x1="23631" y1="80595" x2="16119" y2="70579"/>
                        <a14:foregroundMark x1="16119" y1="70579" x2="16432" y2="51330"/>
                        <a14:foregroundMark x1="27700" y1="64945" x2="28169" y2="77778"/>
                        <a14:foregroundMark x1="28169" y1="77778" x2="48983" y2="51956"/>
                        <a14:foregroundMark x1="48983" y1="51956" x2="42410" y2="74648"/>
                        <a14:foregroundMark x1="42410" y1="74648" x2="55712" y2="61346"/>
                        <a14:foregroundMark x1="55712" y1="61346" x2="66197" y2="67449"/>
                        <a14:foregroundMark x1="66197" y1="67449" x2="70736" y2="58529"/>
                        <a14:foregroundMark x1="74491" y1="63224" x2="55869" y2="67762"/>
                        <a14:foregroundMark x1="55869" y1="67762" x2="32864" y2="60407"/>
                        <a14:foregroundMark x1="32864" y1="60407" x2="27387" y2="60094"/>
                        <a14:foregroundMark x1="55086" y1="62911" x2="60720" y2="72144"/>
                        <a14:foregroundMark x1="62598" y1="61346" x2="64163" y2="737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6595" y="1995686"/>
            <a:ext cx="624212" cy="7422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7FE5AA-98C8-FD4B-8FE8-BADB3DDE9B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969" b="98655" l="1770" r="89381">
                        <a14:foregroundMark x1="45133" y1="63677" x2="45133" y2="63677"/>
                        <a14:foregroundMark x1="39823" y1="62780" x2="39823" y2="62780"/>
                        <a14:foregroundMark x1="46018" y1="62332" x2="54867" y2="60538"/>
                        <a14:foregroundMark x1="47788" y1="67265" x2="53982" y2="66368"/>
                        <a14:foregroundMark x1="53982" y1="40359" x2="55752" y2="51570"/>
                        <a14:foregroundMark x1="46903" y1="39462" x2="42478" y2="47085"/>
                        <a14:foregroundMark x1="7080" y1="17040" x2="7080" y2="17040"/>
                        <a14:foregroundMark x1="2212" y1="22422" x2="2212" y2="22422"/>
                        <a14:foregroundMark x1="46018" y1="90583" x2="46018" y2="90583"/>
                        <a14:foregroundMark x1="46018" y1="90583" x2="40265" y2="92377"/>
                        <a14:foregroundMark x1="45133" y1="93722" x2="51327" y2="93274"/>
                        <a14:foregroundMark x1="44248" y1="98655" x2="44248" y2="98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84" y="1958704"/>
            <a:ext cx="625476" cy="7380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E46745-9193-964A-A586-10DCA2C56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17" b="92174" l="4671" r="89446">
                        <a14:foregroundMark x1="54671" y1="16000" x2="54671" y2="16000"/>
                        <a14:foregroundMark x1="67474" y1="17565" x2="67474" y2="17565"/>
                        <a14:foregroundMark x1="81488" y1="17217" x2="81488" y2="17217"/>
                        <a14:foregroundMark x1="78720" y1="46957" x2="78720" y2="46957"/>
                        <a14:foregroundMark x1="59343" y1="53913" x2="59343" y2="53913"/>
                        <a14:foregroundMark x1="45329" y1="51304" x2="45329" y2="51304"/>
                        <a14:foregroundMark x1="33564" y1="75478" x2="33564" y2="75478"/>
                        <a14:foregroundMark x1="39792" y1="82957" x2="39792" y2="82957"/>
                        <a14:foregroundMark x1="51038" y1="76348" x2="51038" y2="76348"/>
                        <a14:foregroundMark x1="56574" y1="78609" x2="56574" y2="78609"/>
                        <a14:foregroundMark x1="73702" y1="74783" x2="73702" y2="74783"/>
                        <a14:foregroundMark x1="84256" y1="85391" x2="84256" y2="85391"/>
                        <a14:foregroundMark x1="89792" y1="91130" x2="89792" y2="91130"/>
                        <a14:foregroundMark x1="89965" y1="92174" x2="89965" y2="92174"/>
                        <a14:foregroundMark x1="10554" y1="85217" x2="10554" y2="85217"/>
                        <a14:foregroundMark x1="10381" y1="87478" x2="10381" y2="87478"/>
                        <a14:foregroundMark x1="8651" y1="87304" x2="9343" y2="86609"/>
                        <a14:foregroundMark x1="7612" y1="87478" x2="7612" y2="87478"/>
                        <a14:foregroundMark x1="4671" y1="38957" x2="4671" y2="38957"/>
                        <a14:foregroundMark x1="34256" y1="87826" x2="34256" y2="87826"/>
                        <a14:foregroundMark x1="74048" y1="81565" x2="74048" y2="81565"/>
                        <a14:foregroundMark x1="74048" y1="81913" x2="74048" y2="81913"/>
                        <a14:foregroundMark x1="74048" y1="78261" x2="73529" y2="82087"/>
                        <a14:foregroundMark x1="73515" y1="83652" x2="73529" y2="84174"/>
                        <a14:foregroundMark x1="73356" y1="77565" x2="73515" y2="83652"/>
                        <a14:foregroundMark x1="73529" y1="83652" x2="73529" y2="85565"/>
                        <a14:foregroundMark x1="73529" y1="82609" x2="73529" y2="83652"/>
                        <a14:backgroundMark x1="24567" y1="62261" x2="24567" y2="62261"/>
                        <a14:backgroundMark x1="24048" y1="62435" x2="24048" y2="62435"/>
                        <a14:backgroundMark x1="22145" y1="64174" x2="22145" y2="64174"/>
                        <a14:backgroundMark x1="91349" y1="51304" x2="91349" y2="51304"/>
                        <a14:backgroundMark x1="71453" y1="16000" x2="71453" y2="16000"/>
                        <a14:backgroundMark x1="31488" y1="25043" x2="31488" y2="25043"/>
                        <a14:backgroundMark x1="74913" y1="83652" x2="74913" y2="83652"/>
                        <a14:backgroundMark x1="25433" y1="70087" x2="25433" y2="70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0865" y="2228357"/>
            <a:ext cx="624212" cy="7380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0D9347-6492-EC48-8656-2FA0DB95C6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59817" y="2286005"/>
            <a:ext cx="625476" cy="7380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6264D11-DBB5-4A82-A47C-5B3352F3FAB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-1999"/>
          <a:stretch/>
        </p:blipFill>
        <p:spPr>
          <a:xfrm>
            <a:off x="6631282" y="2632032"/>
            <a:ext cx="624212" cy="7422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74" y="3795886"/>
            <a:ext cx="722640" cy="7258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30" y="3562530"/>
            <a:ext cx="1187057" cy="119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27" y="1061869"/>
            <a:ext cx="1198082" cy="122413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32A6D7-E5B1-1A25-39EB-FED8727FC6D8}"/>
              </a:ext>
            </a:extLst>
          </p:cNvPr>
          <p:cNvSpPr txBox="1"/>
          <p:nvPr/>
        </p:nvSpPr>
        <p:spPr>
          <a:xfrm>
            <a:off x="2274655" y="4119131"/>
            <a:ext cx="1855002" cy="60016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100" dirty="0"/>
              <a:t>CTC: LUC ANDRIEU</a:t>
            </a:r>
          </a:p>
          <a:p>
            <a:pPr algn="ctr"/>
            <a:r>
              <a:rPr lang="fr-FR" sz="1100" dirty="0">
                <a:hlinkClick r:id="rId19"/>
              </a:rPr>
              <a:t>luc.andrieu@liguesud-ffr.fr</a:t>
            </a:r>
            <a:endParaRPr lang="fr-FR" sz="1100" dirty="0"/>
          </a:p>
          <a:p>
            <a:pPr algn="ctr"/>
            <a:r>
              <a:rPr lang="fr-FR" sz="1100" dirty="0"/>
              <a:t>06 42 62 72 21</a:t>
            </a:r>
          </a:p>
        </p:txBody>
      </p:sp>
    </p:spTree>
    <p:extLst>
      <p:ext uri="{BB962C8B-B14F-4D97-AF65-F5344CB8AC3E}">
        <p14:creationId xmlns:p14="http://schemas.microsoft.com/office/powerpoint/2010/main" val="9277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611560" y="195486"/>
            <a:ext cx="7668344" cy="1263038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chemeClr val="bg1"/>
                </a:solidFill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BF DECOUVERTE-</a:t>
            </a:r>
            <a:r>
              <a:rPr lang="fr-FR" sz="3200" dirty="0" err="1">
                <a:solidFill>
                  <a:srgbClr val="FFFF00"/>
                </a:solidFill>
                <a:latin typeface="BigNoodleTitling" pitchFamily="2" charset="0"/>
              </a:rPr>
              <a:t>initIATION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(M8/M10) et </a:t>
            </a:r>
          </a:p>
          <a:p>
            <a:pPr algn="ctr"/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BF </a:t>
            </a:r>
            <a:r>
              <a:rPr lang="fr-FR" sz="3200" dirty="0" err="1">
                <a:solidFill>
                  <a:srgbClr val="FFFF00"/>
                </a:solidFill>
                <a:latin typeface="BigNoodleTitling" pitchFamily="2" charset="0"/>
              </a:rPr>
              <a:t>Developpement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(M12/M14-M15F) :  </a:t>
            </a:r>
            <a:r>
              <a:rPr lang="fr-FR" sz="3200" u="sng" dirty="0">
                <a:solidFill>
                  <a:srgbClr val="FFFF00"/>
                </a:solidFill>
                <a:latin typeface="BigNoodleTitling" pitchFamily="2" charset="0"/>
              </a:rPr>
              <a:t>2 FORMULES 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09083"/>
              </p:ext>
            </p:extLst>
          </p:nvPr>
        </p:nvGraphicFramePr>
        <p:xfrm>
          <a:off x="271442" y="1709586"/>
          <a:ext cx="826099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577876"/>
              </p:ext>
            </p:extLst>
          </p:nvPr>
        </p:nvGraphicFramePr>
        <p:xfrm>
          <a:off x="271442" y="3939902"/>
          <a:ext cx="826099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497766"/>
              </p:ext>
            </p:extLst>
          </p:nvPr>
        </p:nvGraphicFramePr>
        <p:xfrm>
          <a:off x="271442" y="2824744"/>
          <a:ext cx="826099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3649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9144000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latin typeface="BigNoodleTitling" pitchFamily="2" charset="0"/>
              </a:rPr>
              <a:t>Calendrier de formation </a:t>
            </a:r>
            <a:r>
              <a:rPr lang="fr-FR" sz="3200" dirty="0">
                <a:latin typeface="BigNoodleTitling" pitchFamily="2" charset="0"/>
              </a:rPr>
              <a:t>BF DEC-</a:t>
            </a:r>
            <a:r>
              <a:rPr lang="fr-FR" sz="3200" dirty="0" err="1">
                <a:latin typeface="BigNoodleTitling" pitchFamily="2" charset="0"/>
              </a:rPr>
              <a:t>INIt</a:t>
            </a:r>
            <a:r>
              <a:rPr lang="fr-FR" sz="3200" dirty="0">
                <a:latin typeface="BigNoodleTitling" pitchFamily="2" charset="0"/>
              </a:rPr>
              <a:t> et </a:t>
            </a:r>
            <a:r>
              <a:rPr lang="fr-FR" sz="3200" dirty="0" err="1">
                <a:latin typeface="BigNoodleTitling" pitchFamily="2" charset="0"/>
              </a:rPr>
              <a:t>dev</a:t>
            </a:r>
            <a:r>
              <a:rPr lang="fr-FR" sz="3200" dirty="0">
                <a:latin typeface="BigNoodleTitling" pitchFamily="2" charset="0"/>
              </a:rPr>
              <a:t> : </a:t>
            </a:r>
            <a:r>
              <a:rPr lang="fr-FR" sz="3200" u="sng" dirty="0">
                <a:solidFill>
                  <a:srgbClr val="FFFF00"/>
                </a:solidFill>
                <a:latin typeface="BigNoodleTitling" pitchFamily="2" charset="0"/>
              </a:rPr>
              <a:t>FORMULE WEEK-END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79231"/>
              </p:ext>
            </p:extLst>
          </p:nvPr>
        </p:nvGraphicFramePr>
        <p:xfrm>
          <a:off x="59643" y="1012084"/>
          <a:ext cx="4512357" cy="2904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357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987956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>
                          <a:solidFill>
                            <a:srgbClr val="FFFF00"/>
                          </a:solidFill>
                        </a:rPr>
                        <a:t>UF1 et UF2</a:t>
                      </a:r>
                      <a:r>
                        <a:rPr lang="fr-FR" sz="2000" dirty="0">
                          <a:solidFill>
                            <a:srgbClr val="FFFF00"/>
                          </a:solidFill>
                        </a:rPr>
                        <a:t>: PRESENTIEL COMMUN </a:t>
                      </a:r>
                    </a:p>
                    <a:p>
                      <a:pPr algn="ctr"/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BF DEC-INIT     (M8/M10) 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FFFF00"/>
                          </a:solidFill>
                        </a:rPr>
                        <a:t>            BF DEV              (M12/M14M15F</a:t>
                      </a:r>
                      <a:r>
                        <a:rPr lang="fr-FR" sz="1400" dirty="0">
                          <a:solidFill>
                            <a:srgbClr val="FFCC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522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UF 1 A  : Vend 22/09/2023   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18h-22h*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522278">
                <a:tc>
                  <a:txBody>
                    <a:bodyPr/>
                    <a:lstStyle/>
                    <a:p>
                      <a:pPr algn="ctr"/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UF 1 B:  Sam 21/10/2023  JOURNEE   8h30-17h30*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85707"/>
                  </a:ext>
                </a:extLst>
              </a:tr>
              <a:tr h="4116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UF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 2 A : Vend 24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/11/2023   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</a:rPr>
                        <a:t>18h -22h*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UF 2 B : Sam 16/12/2023 JOURNEE   8h30-17h30*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15616" y="4198773"/>
            <a:ext cx="21602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*repas/collations fournis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Tenue sportive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CAB21CB-7822-A484-0CB1-B451AE4C3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61576"/>
              </p:ext>
            </p:extLst>
          </p:nvPr>
        </p:nvGraphicFramePr>
        <p:xfrm>
          <a:off x="4797140" y="1439788"/>
          <a:ext cx="4248473" cy="188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3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557990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>
                          <a:solidFill>
                            <a:schemeClr val="bg1"/>
                          </a:solidFill>
                        </a:rPr>
                        <a:t>UF3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</a:rPr>
                        <a:t> BF DEC-INIT M8/M10 (Bi-BASSIN)</a:t>
                      </a: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714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UF 3 Part 1</a:t>
                      </a: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 : Vend 23/02/24    18h-22h*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                             Sam 24/02/24     8h30-14H30* 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608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UF 3 Part 2 : Sam 20/04/2024    8h30-17h30*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22103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CAB21CB-7822-A484-0CB1-B451AE4C3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43178"/>
              </p:ext>
            </p:extLst>
          </p:nvPr>
        </p:nvGraphicFramePr>
        <p:xfrm>
          <a:off x="4797141" y="3351588"/>
          <a:ext cx="4248472" cy="169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502628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>
                          <a:solidFill>
                            <a:srgbClr val="FFFF00"/>
                          </a:solidFill>
                        </a:rPr>
                        <a:t>UF3</a:t>
                      </a:r>
                      <a:r>
                        <a:rPr lang="fr-FR" sz="1800" baseline="0" dirty="0">
                          <a:solidFill>
                            <a:srgbClr val="FFFF00"/>
                          </a:solidFill>
                        </a:rPr>
                        <a:t> BF DEV M12/M14 (Bi-BASSIN)</a:t>
                      </a:r>
                      <a:endParaRPr lang="fr-FR" sz="18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643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UF 3 Part 1</a:t>
                      </a: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 : V 23/02/24    18h-22h*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                              S 24/02/24    8h30-14h30 *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547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>
                          <a:solidFill>
                            <a:schemeClr val="bg1"/>
                          </a:solidFill>
                        </a:rPr>
                        <a:t>UF 3 Part 2 : S 20/04/2023      8h30-17h30*</a:t>
                      </a:r>
                      <a:endParaRPr lang="fr-F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22103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19697AAB-0F18-A04C-E505-F19809258D32}"/>
              </a:ext>
            </a:extLst>
          </p:cNvPr>
          <p:cNvSpPr txBox="1"/>
          <p:nvPr/>
        </p:nvSpPr>
        <p:spPr>
          <a:xfrm>
            <a:off x="4797140" y="1024276"/>
            <a:ext cx="4248473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u="sng" dirty="0">
                <a:solidFill>
                  <a:srgbClr val="FFFF00"/>
                </a:solidFill>
              </a:rPr>
              <a:t>UF3</a:t>
            </a:r>
            <a:r>
              <a:rPr lang="fr-FR" sz="2000" b="1" dirty="0">
                <a:solidFill>
                  <a:srgbClr val="FFFF00"/>
                </a:solidFill>
              </a:rPr>
              <a:t>: PRESENTIEL SEPARE PAR BF</a:t>
            </a:r>
          </a:p>
        </p:txBody>
      </p:sp>
    </p:spTree>
    <p:extLst>
      <p:ext uri="{BB962C8B-B14F-4D97-AF65-F5344CB8AC3E}">
        <p14:creationId xmlns:p14="http://schemas.microsoft.com/office/powerpoint/2010/main" val="6975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9036496" cy="979675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latin typeface="BigNoodleTitling" pitchFamily="2" charset="0"/>
              </a:rPr>
              <a:t>Calendrier de formation </a:t>
            </a:r>
            <a:r>
              <a:rPr lang="fr-FR" sz="3200" dirty="0">
                <a:latin typeface="BigNoodleTitling" pitchFamily="2" charset="0"/>
              </a:rPr>
              <a:t>BF DEC-</a:t>
            </a:r>
            <a:r>
              <a:rPr lang="fr-FR" sz="3200" dirty="0" err="1">
                <a:latin typeface="BigNoodleTitling" pitchFamily="2" charset="0"/>
              </a:rPr>
              <a:t>INIt</a:t>
            </a:r>
            <a:r>
              <a:rPr lang="fr-FR" sz="3200" dirty="0">
                <a:latin typeface="BigNoodleTitling" pitchFamily="2" charset="0"/>
              </a:rPr>
              <a:t> et </a:t>
            </a:r>
            <a:r>
              <a:rPr lang="fr-FR" sz="3200" dirty="0" err="1">
                <a:latin typeface="BigNoodleTitling" pitchFamily="2" charset="0"/>
              </a:rPr>
              <a:t>dev</a:t>
            </a:r>
            <a:r>
              <a:rPr lang="fr-FR" sz="3200" dirty="0">
                <a:latin typeface="BigNoodleTitling" pitchFamily="2" charset="0"/>
              </a:rPr>
              <a:t> </a:t>
            </a:r>
          </a:p>
          <a:p>
            <a:pPr algn="ctr"/>
            <a:r>
              <a:rPr lang="fr-FR" sz="3200" u="sng" dirty="0">
                <a:solidFill>
                  <a:srgbClr val="FFFF00"/>
                </a:solidFill>
                <a:latin typeface="BigNoodleTitling" pitchFamily="2" charset="0"/>
              </a:rPr>
              <a:t>FORMULE VACANCES SCOLAIRES (6 journées)</a:t>
            </a:r>
            <a:endParaRPr lang="fr-FR" sz="3200" u="sng" dirty="0">
              <a:latin typeface="BigNoodleTitling" pitchFamily="2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6916" y="149192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Formule Vacances Scolaires : 	Lundi, Mardi ou Mercredi : 9h – 17h (pause repas 1 heure)*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14043EB-CDF4-4ED1-E776-9D9F73C0F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555330"/>
              </p:ext>
            </p:extLst>
          </p:nvPr>
        </p:nvGraphicFramePr>
        <p:xfrm>
          <a:off x="386916" y="2371309"/>
          <a:ext cx="8262664" cy="182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2664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731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PRESENTIEL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5877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UF1/ UF2A  </a:t>
                      </a:r>
                      <a:r>
                        <a:rPr lang="fr-FR" sz="1600" dirty="0"/>
                        <a:t>: Lundi 23, mardi 24 et mercredi 25/10/2023    9h-17h*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4497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UF</a:t>
                      </a:r>
                      <a:r>
                        <a:rPr lang="fr-FR" sz="1600" b="1" baseline="0" dirty="0"/>
                        <a:t>2B et UF3A </a:t>
                      </a:r>
                      <a:r>
                        <a:rPr lang="fr-FR" sz="1600" baseline="0" dirty="0"/>
                        <a:t>: lundi 26 et mardi 27/02/2024 </a:t>
                      </a:r>
                      <a:r>
                        <a:rPr lang="fr-FR" sz="1600" dirty="0"/>
                        <a:t>(9h-17h)*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UF 3</a:t>
                      </a:r>
                      <a:r>
                        <a:rPr lang="fr-FR" sz="1600" b="1" baseline="0" dirty="0"/>
                        <a:t>B </a:t>
                      </a:r>
                      <a:r>
                        <a:rPr lang="fr-FR" sz="1600" baseline="0" dirty="0"/>
                        <a:t>: Lundi 22/04/2024 </a:t>
                      </a:r>
                      <a:r>
                        <a:rPr lang="fr-FR" sz="1600" dirty="0"/>
                        <a:t>(9h-17h)*</a:t>
                      </a:r>
                      <a:endParaRPr lang="fr-FR" sz="1600" baseline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C556657-0C60-217F-079E-847FE8DC05E9}"/>
              </a:ext>
            </a:extLst>
          </p:cNvPr>
          <p:cNvSpPr txBox="1"/>
          <p:nvPr/>
        </p:nvSpPr>
        <p:spPr>
          <a:xfrm>
            <a:off x="5796136" y="4288435"/>
            <a:ext cx="21602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*repas/collations fournis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Tenue sportive</a:t>
            </a:r>
          </a:p>
        </p:txBody>
      </p:sp>
    </p:spTree>
    <p:extLst>
      <p:ext uri="{BB962C8B-B14F-4D97-AF65-F5344CB8AC3E}">
        <p14:creationId xmlns:p14="http://schemas.microsoft.com/office/powerpoint/2010/main" val="13037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1259632" y="699542"/>
            <a:ext cx="6696744" cy="1512168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chemeClr val="bg1"/>
                </a:solidFill>
                <a:latin typeface="BigNoodleTitling" pitchFamily="2" charset="0"/>
              </a:rPr>
              <a:t>Lieu de la FORMATION 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POUR LES 2 FORMULES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BF DECOUVERTE INITIATION ET DEVELOPPEMENT 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(A déterminer)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23628" y="254213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Centres de formation itinérants ou central sur 1 bassin ou 2 bassins (Marseille - Cote Bleue et Aix - Etang de Berre),</a:t>
            </a:r>
          </a:p>
          <a:p>
            <a:r>
              <a:rPr lang="fr-FR" dirty="0"/>
              <a:t>en fonction du nombre d’inscrits aux Brevets Fédéraux et de leurs lieux de rattachement « Clubs ».  </a:t>
            </a:r>
          </a:p>
        </p:txBody>
      </p:sp>
    </p:spTree>
    <p:extLst>
      <p:ext uri="{BB962C8B-B14F-4D97-AF65-F5344CB8AC3E}">
        <p14:creationId xmlns:p14="http://schemas.microsoft.com/office/powerpoint/2010/main" val="33977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23478"/>
            <a:ext cx="9036496" cy="1026256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chemeClr val="bg1"/>
                </a:solidFill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BF </a:t>
            </a:r>
            <a:r>
              <a:rPr lang="fr-FR" sz="3200" dirty="0" err="1">
                <a:solidFill>
                  <a:srgbClr val="FFFF00"/>
                </a:solidFill>
                <a:latin typeface="BigNoodleTitling" pitchFamily="2" charset="0"/>
              </a:rPr>
              <a:t>perfECTIONNEMENT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(M18F, M16, M18, M19)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           et 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BF </a:t>
            </a:r>
            <a:r>
              <a:rPr lang="fr-FR" sz="3200" dirty="0" err="1">
                <a:solidFill>
                  <a:srgbClr val="FFFF00"/>
                </a:solidFill>
                <a:latin typeface="BigNoodleTitling" pitchFamily="2" charset="0"/>
              </a:rPr>
              <a:t>optiMISATION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(+18F et SENIOR G)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54826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281860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234648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5216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0" y="151915"/>
            <a:ext cx="5292080" cy="763651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latin typeface="BigNoodleTitling" pitchFamily="2" charset="0"/>
              </a:rPr>
              <a:t>Calendrier de formation 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BF PERF et </a:t>
            </a:r>
            <a:r>
              <a:rPr lang="fr-FR" sz="3200" dirty="0" err="1">
                <a:solidFill>
                  <a:srgbClr val="FFFF00"/>
                </a:solidFill>
                <a:latin typeface="BigNoodleTitling" pitchFamily="2" charset="0"/>
              </a:rPr>
              <a:t>opti</a:t>
            </a:r>
            <a:endParaRPr lang="fr-FR" sz="3200" dirty="0">
              <a:solidFill>
                <a:srgbClr val="FFFF00"/>
              </a:solidFill>
              <a:latin typeface="BigNoodleTitling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92778"/>
              </p:ext>
            </p:extLst>
          </p:nvPr>
        </p:nvGraphicFramePr>
        <p:xfrm>
          <a:off x="636900" y="1851670"/>
          <a:ext cx="7870199" cy="292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199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</a:tblGrid>
              <a:tr h="47801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PRESENTIEL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52115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UF 1 Part 1 : Vend 15/09/2023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60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UF</a:t>
                      </a:r>
                      <a:r>
                        <a:rPr lang="fr-FR" sz="1600" baseline="0" dirty="0"/>
                        <a:t> 1 Part 2 : Vend 13/10/2023</a:t>
                      </a:r>
                      <a:endParaRPr lang="fr-FR" sz="1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UF 2 Part 1 : Vend 17/11/2023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UF 2 Part 2</a:t>
                      </a:r>
                      <a:r>
                        <a:rPr lang="fr-FR" sz="1600" baseline="0" dirty="0"/>
                        <a:t>: Vend 8/12/2023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/>
                        <a:t>UF 3 Part 1 Perf et </a:t>
                      </a:r>
                      <a:r>
                        <a:rPr lang="fr-FR" sz="1600" baseline="0" dirty="0" err="1"/>
                        <a:t>Opti</a:t>
                      </a:r>
                      <a:r>
                        <a:rPr lang="fr-FR" sz="1600" baseline="0" dirty="0"/>
                        <a:t> : Vend 16/02/2024</a:t>
                      </a:r>
                      <a:endParaRPr lang="fr-FR" sz="16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2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UF3 Part 2 Perf et </a:t>
                      </a:r>
                      <a:r>
                        <a:rPr lang="fr-FR" sz="1600" dirty="0" err="1"/>
                        <a:t>Opti</a:t>
                      </a:r>
                      <a:r>
                        <a:rPr lang="fr-FR" sz="1600" dirty="0"/>
                        <a:t> : Vend 22/03/2024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18691" y="119895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Vendredi : 14h-21h*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13F3DB-58E4-499F-EC69-6641A41F3D29}"/>
              </a:ext>
            </a:extLst>
          </p:cNvPr>
          <p:cNvSpPr txBox="1"/>
          <p:nvPr/>
        </p:nvSpPr>
        <p:spPr>
          <a:xfrm>
            <a:off x="6084168" y="924862"/>
            <a:ext cx="21602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 *repas/collations fournis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Tenue sportive</a:t>
            </a:r>
          </a:p>
        </p:txBody>
      </p:sp>
    </p:spTree>
    <p:extLst>
      <p:ext uri="{BB962C8B-B14F-4D97-AF65-F5344CB8AC3E}">
        <p14:creationId xmlns:p14="http://schemas.microsoft.com/office/powerpoint/2010/main" val="398978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1187624" y="699542"/>
            <a:ext cx="6624736" cy="1200329"/>
          </a:xfrm>
          <a:prstGeom prst="rect">
            <a:avLst/>
          </a:prstGeom>
          <a:solidFill>
            <a:srgbClr val="21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>
                <a:solidFill>
                  <a:schemeClr val="bg1"/>
                </a:solidFill>
                <a:latin typeface="BigNoodleTitling" pitchFamily="2" charset="0"/>
              </a:rPr>
              <a:t>Lieu de la FORMATION </a:t>
            </a:r>
            <a:r>
              <a:rPr lang="fr-FR" sz="3200" dirty="0">
                <a:solidFill>
                  <a:srgbClr val="FFFF00"/>
                </a:solidFill>
                <a:latin typeface="BigNoodleTitling" pitchFamily="2" charset="0"/>
              </a:rPr>
              <a:t>BF PERF ET OPTI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(à déterminer)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15616" y="242773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Centres de formation itinérants ou central sur 1 ou 2 bassins </a:t>
            </a:r>
          </a:p>
          <a:p>
            <a:r>
              <a:rPr lang="fr-FR" dirty="0"/>
              <a:t>(Aix - Etang de Berre et Marseille - Côte Bleue),</a:t>
            </a:r>
          </a:p>
          <a:p>
            <a:r>
              <a:rPr lang="fr-FR" dirty="0"/>
              <a:t>en fonction du nombre d’inscrits aux Brevets Fédéraux et de leurs lieux de rattachements « Clubs »  </a:t>
            </a:r>
          </a:p>
        </p:txBody>
      </p:sp>
    </p:spTree>
    <p:extLst>
      <p:ext uri="{BB962C8B-B14F-4D97-AF65-F5344CB8AC3E}">
        <p14:creationId xmlns:p14="http://schemas.microsoft.com/office/powerpoint/2010/main" val="26026283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36997</TotalTime>
  <Words>811</Words>
  <Application>Microsoft Office PowerPoint</Application>
  <PresentationFormat>Affichage à l'écran (16:9)</PresentationFormat>
  <Paragraphs>156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Calibri</vt:lpstr>
      <vt:lpstr>BigNoodleTitling</vt:lpstr>
      <vt:lpstr>Arial</vt:lpstr>
      <vt:lpstr>Thème Office</vt:lpstr>
      <vt:lpstr>FORMATION BREVETS FEDERAUX BASSIN MARSEILLE CÔTE BLEUE SAISON 2023-2024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Arnaud SCHNEIDER</cp:lastModifiedBy>
  <cp:revision>415</cp:revision>
  <cp:lastPrinted>2019-12-19T14:00:23Z</cp:lastPrinted>
  <dcterms:created xsi:type="dcterms:W3CDTF">2019-11-22T13:15:34Z</dcterms:created>
  <dcterms:modified xsi:type="dcterms:W3CDTF">2023-07-06T12:56:09Z</dcterms:modified>
</cp:coreProperties>
</file>