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85" r:id="rId2"/>
    <p:sldId id="260" r:id="rId3"/>
    <p:sldId id="307" r:id="rId4"/>
    <p:sldId id="296" r:id="rId5"/>
    <p:sldId id="311" r:id="rId6"/>
    <p:sldId id="312" r:id="rId7"/>
    <p:sldId id="308" r:id="rId8"/>
    <p:sldId id="314" r:id="rId9"/>
    <p:sldId id="315" r:id="rId10"/>
    <p:sldId id="317" r:id="rId11"/>
    <p:sldId id="318" r:id="rId12"/>
    <p:sldId id="320" r:id="rId13"/>
    <p:sldId id="322" r:id="rId14"/>
    <p:sldId id="323" r:id="rId15"/>
  </p:sldIdLst>
  <p:sldSz cx="9144000" cy="5143500" type="screen16x9"/>
  <p:notesSz cx="6735763" cy="9866313"/>
  <p:embeddedFontLst>
    <p:embeddedFont>
      <p:font typeface="Bebas Neue" panose="020B0606020202050201" pitchFamily="34" charset="0"/>
      <p:regular r:id="rId17"/>
    </p:embeddedFont>
    <p:embeddedFont>
      <p:font typeface="BigNoodleTitling" panose="020B0604020202020204" charset="0"/>
      <p:regular r:id="rId18"/>
      <p: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9FB93"/>
    <a:srgbClr val="0450A4"/>
    <a:srgbClr val="DEA900"/>
    <a:srgbClr val="EABD00"/>
    <a:srgbClr val="277899"/>
    <a:srgbClr val="342781"/>
    <a:srgbClr val="5A2C8C"/>
    <a:srgbClr val="6600CC"/>
    <a:srgbClr val="942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2067" autoAdjust="0"/>
  </p:normalViewPr>
  <p:slideViewPr>
    <p:cSldViewPr>
      <p:cViewPr varScale="1">
        <p:scale>
          <a:sx n="101" d="100"/>
          <a:sy n="101" d="100"/>
        </p:scale>
        <p:origin x="58" y="82"/>
      </p:cViewPr>
      <p:guideLst>
        <p:guide orient="horz" pos="14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3 modules de 6h et 6 modules de 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 custLinFactNeighborX="-836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2 modules 8h 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16h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6_2" csCatId="accent6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A distance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10 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E-learning</a:t>
          </a:r>
        </a:p>
        <a:p>
          <a:r>
            <a:rPr lang="fr-FR" dirty="0"/>
            <a:t>7 séquences</a:t>
          </a:r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3_2" csCatId="accent3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 2 visites de 2h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6_2" csCatId="accent6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A distance</a:t>
          </a:r>
        </a:p>
        <a:p>
          <a:r>
            <a:rPr lang="fr-FR" dirty="0"/>
            <a:t>FAD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1 module de 2h</a:t>
          </a:r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3_2" csCatId="accent3" phldr="1"/>
      <dgm:spPr/>
    </dgm:pt>
    <dgm:pt modelId="{D489A8D4-41B6-A64B-976C-E5720AE2F567}">
      <dgm:prSet phldrT="[Texte]" custT="1"/>
      <dgm:spPr/>
      <dgm:t>
        <a:bodyPr/>
        <a:lstStyle/>
        <a:p>
          <a:r>
            <a:rPr lang="fr-FR" sz="2400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 custT="1"/>
      <dgm:spPr/>
      <dgm:t>
        <a:bodyPr/>
        <a:lstStyle/>
        <a:p>
          <a:r>
            <a:rPr lang="fr-FR" sz="2400" dirty="0"/>
            <a:t>4 modules de 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 custT="1"/>
      <dgm:spPr/>
      <dgm:t>
        <a:bodyPr/>
        <a:lstStyle/>
        <a:p>
          <a:r>
            <a:rPr lang="fr-FR" sz="2400" dirty="0"/>
            <a:t>16h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3 modules de 6h et 6 modules de 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6_2" csCatId="accent6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A distance</a:t>
          </a:r>
        </a:p>
        <a:p>
          <a:r>
            <a:rPr lang="fr-FR" dirty="0"/>
            <a:t>FAD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6h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 3 modules de 2h</a:t>
          </a:r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X="-2194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3_2" csCatId="accent3" phldr="1"/>
      <dgm:spPr/>
    </dgm:pt>
    <dgm:pt modelId="{D489A8D4-41B6-A64B-976C-E5720AE2F567}">
      <dgm:prSet phldrT="[Texte]" custT="1"/>
      <dgm:spPr/>
      <dgm:t>
        <a:bodyPr/>
        <a:lstStyle/>
        <a:p>
          <a:r>
            <a:rPr lang="fr-FR" sz="2400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 custT="1"/>
      <dgm:spPr/>
      <dgm:t>
        <a:bodyPr/>
        <a:lstStyle/>
        <a:p>
          <a:r>
            <a:rPr lang="fr-FR" sz="2000" dirty="0"/>
            <a:t>3 modules de 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 custT="1"/>
      <dgm:spPr/>
      <dgm:t>
        <a:bodyPr/>
        <a:lstStyle/>
        <a:p>
          <a:r>
            <a:rPr lang="fr-FR" sz="2400" dirty="0"/>
            <a:t>12h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1_2" csCatId="accent1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centre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6 modules de 7h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42h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6_2" csCatId="accent6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A distance</a:t>
          </a:r>
        </a:p>
        <a:p>
          <a:r>
            <a:rPr lang="fr-FR" dirty="0"/>
            <a:t>FAD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2h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1 module de 2h</a:t>
          </a:r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4FD00FE-A4D0-494A-9818-8A1EF0971956}" type="doc">
      <dgm:prSet loTypeId="urn:microsoft.com/office/officeart/2005/8/layout/process1" loCatId="" qsTypeId="urn:microsoft.com/office/officeart/2005/8/quickstyle/simple5" qsCatId="simple" csTypeId="urn:microsoft.com/office/officeart/2005/8/colors/accent3_2" csCatId="accent3" phldr="1"/>
      <dgm:spPr/>
    </dgm:pt>
    <dgm:pt modelId="{D489A8D4-41B6-A64B-976C-E5720AE2F567}">
      <dgm:prSet phldrT="[Texte]"/>
      <dgm:spPr/>
      <dgm:t>
        <a:bodyPr/>
        <a:lstStyle/>
        <a:p>
          <a:r>
            <a:rPr lang="fr-FR" dirty="0"/>
            <a:t>En club</a:t>
          </a:r>
        </a:p>
      </dgm:t>
    </dgm:pt>
    <dgm:pt modelId="{01BA8BF9-0CD1-4741-8F74-E53553202DC4}" type="parTrans" cxnId="{001BE88C-B76A-3745-9245-4D0B34299EE6}">
      <dgm:prSet/>
      <dgm:spPr/>
      <dgm:t>
        <a:bodyPr/>
        <a:lstStyle/>
        <a:p>
          <a:endParaRPr lang="fr-FR"/>
        </a:p>
      </dgm:t>
    </dgm:pt>
    <dgm:pt modelId="{43F5E536-111B-7A46-8AD3-62740F51E7F4}" type="sibTrans" cxnId="{001BE88C-B76A-3745-9245-4D0B34299EE6}">
      <dgm:prSet/>
      <dgm:spPr/>
      <dgm:t>
        <a:bodyPr/>
        <a:lstStyle/>
        <a:p>
          <a:endParaRPr lang="fr-FR"/>
        </a:p>
      </dgm:t>
    </dgm:pt>
    <dgm:pt modelId="{CBB24461-2309-AF4B-B649-F5C5093EE00B}">
      <dgm:prSet phldrT="[Texte]"/>
      <dgm:spPr/>
      <dgm:t>
        <a:bodyPr/>
        <a:lstStyle/>
        <a:p>
          <a:r>
            <a:rPr lang="fr-FR" dirty="0"/>
            <a:t>4 modules de 4h</a:t>
          </a:r>
        </a:p>
      </dgm:t>
    </dgm:pt>
    <dgm:pt modelId="{04C1C699-F28E-224B-ACBE-FBFD59C19AB3}" type="parTrans" cxnId="{193DC004-5A99-8C4D-B5F3-7CEF73DEEDEA}">
      <dgm:prSet/>
      <dgm:spPr/>
      <dgm:t>
        <a:bodyPr/>
        <a:lstStyle/>
        <a:p>
          <a:endParaRPr lang="fr-FR"/>
        </a:p>
      </dgm:t>
    </dgm:pt>
    <dgm:pt modelId="{12EB5696-671F-0341-9A52-E0E9409336DA}" type="sibTrans" cxnId="{193DC004-5A99-8C4D-B5F3-7CEF73DEEDEA}">
      <dgm:prSet/>
      <dgm:spPr/>
      <dgm:t>
        <a:bodyPr/>
        <a:lstStyle/>
        <a:p>
          <a:endParaRPr lang="fr-FR"/>
        </a:p>
      </dgm:t>
    </dgm:pt>
    <dgm:pt modelId="{7C1D3F13-A4E0-1241-92B8-8F1765E18FCF}">
      <dgm:prSet phldrT="[Texte]"/>
      <dgm:spPr/>
      <dgm:t>
        <a:bodyPr/>
        <a:lstStyle/>
        <a:p>
          <a:r>
            <a:rPr lang="fr-FR" dirty="0"/>
            <a:t>16h</a:t>
          </a:r>
        </a:p>
      </dgm:t>
    </dgm:pt>
    <dgm:pt modelId="{7D52E3DF-0B7B-8149-B649-B8C8DA8E45C2}" type="parTrans" cxnId="{EFEBD9CB-A35F-D544-8CDC-E449DC3504D4}">
      <dgm:prSet/>
      <dgm:spPr/>
      <dgm:t>
        <a:bodyPr/>
        <a:lstStyle/>
        <a:p>
          <a:endParaRPr lang="fr-FR"/>
        </a:p>
      </dgm:t>
    </dgm:pt>
    <dgm:pt modelId="{52FFCFE1-5AFD-2A43-AC05-1D5037CD3AE4}" type="sibTrans" cxnId="{EFEBD9CB-A35F-D544-8CDC-E449DC3504D4}">
      <dgm:prSet/>
      <dgm:spPr/>
      <dgm:t>
        <a:bodyPr/>
        <a:lstStyle/>
        <a:p>
          <a:endParaRPr lang="fr-FR"/>
        </a:p>
      </dgm:t>
    </dgm:pt>
    <dgm:pt modelId="{1DFB4D83-E82B-384A-915C-F54E7DCDE77B}" type="pres">
      <dgm:prSet presAssocID="{04FD00FE-A4D0-494A-9818-8A1EF0971956}" presName="Name0" presStyleCnt="0">
        <dgm:presLayoutVars>
          <dgm:dir/>
          <dgm:resizeHandles val="exact"/>
        </dgm:presLayoutVars>
      </dgm:prSet>
      <dgm:spPr/>
    </dgm:pt>
    <dgm:pt modelId="{976B32A2-11C3-E340-B7CD-8E71B53E3769}" type="pres">
      <dgm:prSet presAssocID="{D489A8D4-41B6-A64B-976C-E5720AE2F567}" presName="node" presStyleLbl="node1" presStyleIdx="0" presStyleCnt="3">
        <dgm:presLayoutVars>
          <dgm:bulletEnabled val="1"/>
        </dgm:presLayoutVars>
      </dgm:prSet>
      <dgm:spPr/>
    </dgm:pt>
    <dgm:pt modelId="{FA64EBC1-D1C8-2044-952A-FCBB621F765C}" type="pres">
      <dgm:prSet presAssocID="{43F5E536-111B-7A46-8AD3-62740F51E7F4}" presName="sibTrans" presStyleLbl="sibTrans2D1" presStyleIdx="0" presStyleCnt="2"/>
      <dgm:spPr/>
    </dgm:pt>
    <dgm:pt modelId="{1F19AFB6-AAB3-0549-9CFB-583EBE339DB2}" type="pres">
      <dgm:prSet presAssocID="{43F5E536-111B-7A46-8AD3-62740F51E7F4}" presName="connectorText" presStyleLbl="sibTrans2D1" presStyleIdx="0" presStyleCnt="2"/>
      <dgm:spPr/>
    </dgm:pt>
    <dgm:pt modelId="{06101370-8236-FD48-9387-05DE6DAAFAD4}" type="pres">
      <dgm:prSet presAssocID="{CBB24461-2309-AF4B-B649-F5C5093EE00B}" presName="node" presStyleLbl="node1" presStyleIdx="1" presStyleCnt="3" custLinFactNeighborY="7143">
        <dgm:presLayoutVars>
          <dgm:bulletEnabled val="1"/>
        </dgm:presLayoutVars>
      </dgm:prSet>
      <dgm:spPr/>
    </dgm:pt>
    <dgm:pt modelId="{21E235D4-CB8E-FE48-8BA2-B428B29DD41E}" type="pres">
      <dgm:prSet presAssocID="{12EB5696-671F-0341-9A52-E0E9409336DA}" presName="sibTrans" presStyleLbl="sibTrans2D1" presStyleIdx="1" presStyleCnt="2"/>
      <dgm:spPr/>
    </dgm:pt>
    <dgm:pt modelId="{4E61E5CC-B98D-A84F-9AE5-CDF53534C963}" type="pres">
      <dgm:prSet presAssocID="{12EB5696-671F-0341-9A52-E0E9409336DA}" presName="connectorText" presStyleLbl="sibTrans2D1" presStyleIdx="1" presStyleCnt="2"/>
      <dgm:spPr/>
    </dgm:pt>
    <dgm:pt modelId="{58FDA9C6-78F3-8143-ACA3-B8C0D408673E}" type="pres">
      <dgm:prSet presAssocID="{7C1D3F13-A4E0-1241-92B8-8F1765E18FCF}" presName="node" presStyleLbl="node1" presStyleIdx="2" presStyleCnt="3">
        <dgm:presLayoutVars>
          <dgm:bulletEnabled val="1"/>
        </dgm:presLayoutVars>
      </dgm:prSet>
      <dgm:spPr/>
    </dgm:pt>
  </dgm:ptLst>
  <dgm:cxnLst>
    <dgm:cxn modelId="{193DC004-5A99-8C4D-B5F3-7CEF73DEEDEA}" srcId="{04FD00FE-A4D0-494A-9818-8A1EF0971956}" destId="{CBB24461-2309-AF4B-B649-F5C5093EE00B}" srcOrd="1" destOrd="0" parTransId="{04C1C699-F28E-224B-ACBE-FBFD59C19AB3}" sibTransId="{12EB5696-671F-0341-9A52-E0E9409336DA}"/>
    <dgm:cxn modelId="{36221137-4DF1-4E4F-807C-EE088D71E01B}" type="presOf" srcId="{04FD00FE-A4D0-494A-9818-8A1EF0971956}" destId="{1DFB4D83-E82B-384A-915C-F54E7DCDE77B}" srcOrd="0" destOrd="0" presId="urn:microsoft.com/office/officeart/2005/8/layout/process1"/>
    <dgm:cxn modelId="{F6A5A160-D7B6-174C-B86E-1B0B5F17462F}" type="presOf" srcId="{7C1D3F13-A4E0-1241-92B8-8F1765E18FCF}" destId="{58FDA9C6-78F3-8143-ACA3-B8C0D408673E}" srcOrd="0" destOrd="0" presId="urn:microsoft.com/office/officeart/2005/8/layout/process1"/>
    <dgm:cxn modelId="{D4902A41-F2FE-6941-B8DF-5A4439801971}" type="presOf" srcId="{D489A8D4-41B6-A64B-976C-E5720AE2F567}" destId="{976B32A2-11C3-E340-B7CD-8E71B53E3769}" srcOrd="0" destOrd="0" presId="urn:microsoft.com/office/officeart/2005/8/layout/process1"/>
    <dgm:cxn modelId="{001BE88C-B76A-3745-9245-4D0B34299EE6}" srcId="{04FD00FE-A4D0-494A-9818-8A1EF0971956}" destId="{D489A8D4-41B6-A64B-976C-E5720AE2F567}" srcOrd="0" destOrd="0" parTransId="{01BA8BF9-0CD1-4741-8F74-E53553202DC4}" sibTransId="{43F5E536-111B-7A46-8AD3-62740F51E7F4}"/>
    <dgm:cxn modelId="{4D9B3A95-783E-4646-BE30-7A23527A6EF8}" type="presOf" srcId="{12EB5696-671F-0341-9A52-E0E9409336DA}" destId="{21E235D4-CB8E-FE48-8BA2-B428B29DD41E}" srcOrd="0" destOrd="0" presId="urn:microsoft.com/office/officeart/2005/8/layout/process1"/>
    <dgm:cxn modelId="{7B4DE8A7-19DF-4247-87B9-E24C87433B3B}" type="presOf" srcId="{43F5E536-111B-7A46-8AD3-62740F51E7F4}" destId="{1F19AFB6-AAB3-0549-9CFB-583EBE339DB2}" srcOrd="1" destOrd="0" presId="urn:microsoft.com/office/officeart/2005/8/layout/process1"/>
    <dgm:cxn modelId="{20791FB9-F17E-7F43-854C-3B74FC82B403}" type="presOf" srcId="{43F5E536-111B-7A46-8AD3-62740F51E7F4}" destId="{FA64EBC1-D1C8-2044-952A-FCBB621F765C}" srcOrd="0" destOrd="0" presId="urn:microsoft.com/office/officeart/2005/8/layout/process1"/>
    <dgm:cxn modelId="{348FA6BA-7DAE-EF4F-8410-83228BEF4D88}" type="presOf" srcId="{12EB5696-671F-0341-9A52-E0E9409336DA}" destId="{4E61E5CC-B98D-A84F-9AE5-CDF53534C963}" srcOrd="1" destOrd="0" presId="urn:microsoft.com/office/officeart/2005/8/layout/process1"/>
    <dgm:cxn modelId="{EFEBD9CB-A35F-D544-8CDC-E449DC3504D4}" srcId="{04FD00FE-A4D0-494A-9818-8A1EF0971956}" destId="{7C1D3F13-A4E0-1241-92B8-8F1765E18FCF}" srcOrd="2" destOrd="0" parTransId="{7D52E3DF-0B7B-8149-B649-B8C8DA8E45C2}" sibTransId="{52FFCFE1-5AFD-2A43-AC05-1D5037CD3AE4}"/>
    <dgm:cxn modelId="{EE799AD0-F82B-3340-AE3B-16EDCD9852ED}" type="presOf" srcId="{CBB24461-2309-AF4B-B649-F5C5093EE00B}" destId="{06101370-8236-FD48-9387-05DE6DAAFAD4}" srcOrd="0" destOrd="0" presId="urn:microsoft.com/office/officeart/2005/8/layout/process1"/>
    <dgm:cxn modelId="{BE6F3147-BB78-E241-B8C1-EAEAE52AEEDC}" type="presParOf" srcId="{1DFB4D83-E82B-384A-915C-F54E7DCDE77B}" destId="{976B32A2-11C3-E340-B7CD-8E71B53E3769}" srcOrd="0" destOrd="0" presId="urn:microsoft.com/office/officeart/2005/8/layout/process1"/>
    <dgm:cxn modelId="{0D3D722E-D521-5741-BAF7-E6BC963629FC}" type="presParOf" srcId="{1DFB4D83-E82B-384A-915C-F54E7DCDE77B}" destId="{FA64EBC1-D1C8-2044-952A-FCBB621F765C}" srcOrd="1" destOrd="0" presId="urn:microsoft.com/office/officeart/2005/8/layout/process1"/>
    <dgm:cxn modelId="{798FE9C8-6B9D-6C47-B296-5AE28A0DEDE3}" type="presParOf" srcId="{FA64EBC1-D1C8-2044-952A-FCBB621F765C}" destId="{1F19AFB6-AAB3-0549-9CFB-583EBE339DB2}" srcOrd="0" destOrd="0" presId="urn:microsoft.com/office/officeart/2005/8/layout/process1"/>
    <dgm:cxn modelId="{AB41C019-6445-1A48-BFD8-5764A6ECDCA4}" type="presParOf" srcId="{1DFB4D83-E82B-384A-915C-F54E7DCDE77B}" destId="{06101370-8236-FD48-9387-05DE6DAAFAD4}" srcOrd="2" destOrd="0" presId="urn:microsoft.com/office/officeart/2005/8/layout/process1"/>
    <dgm:cxn modelId="{B19BF4B5-FAEF-A045-B03A-079F243BF47B}" type="presParOf" srcId="{1DFB4D83-E82B-384A-915C-F54E7DCDE77B}" destId="{21E235D4-CB8E-FE48-8BA2-B428B29DD41E}" srcOrd="3" destOrd="0" presId="urn:microsoft.com/office/officeart/2005/8/layout/process1"/>
    <dgm:cxn modelId="{BD2129AB-1652-0D44-8479-4B4FBFC6CE53}" type="presParOf" srcId="{21E235D4-CB8E-FE48-8BA2-B428B29DD41E}" destId="{4E61E5CC-B98D-A84F-9AE5-CDF53534C963}" srcOrd="0" destOrd="0" presId="urn:microsoft.com/office/officeart/2005/8/layout/process1"/>
    <dgm:cxn modelId="{6F73ED46-8EB7-A444-BF75-A3E12BC76905}" type="presParOf" srcId="{1DFB4D83-E82B-384A-915C-F54E7DCDE77B}" destId="{58FDA9C6-78F3-8143-ACA3-B8C0D408673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3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En centre</a:t>
          </a:r>
        </a:p>
      </dsp:txBody>
      <dsp:txXfrm>
        <a:off x="29530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498835" y="222583"/>
          <a:ext cx="485250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2498835" y="335172"/>
        <a:ext cx="339675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3 modules de 6h et 6 modules de 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42h</a:t>
          </a:r>
        </a:p>
      </dsp:txBody>
      <dsp:txXfrm>
        <a:off x="6392952" y="29527"/>
        <a:ext cx="2210885" cy="9490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En centre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2 modules 8h 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16h</a:t>
          </a:r>
        </a:p>
      </dsp:txBody>
      <dsp:txXfrm>
        <a:off x="6392952" y="29527"/>
        <a:ext cx="2210885" cy="9490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 distance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E-learning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7 séquences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10 h</a:t>
          </a:r>
        </a:p>
      </dsp:txBody>
      <dsp:txXfrm>
        <a:off x="6392952" y="29527"/>
        <a:ext cx="2210885" cy="9490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 2 visites de 2h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4h</a:t>
          </a:r>
        </a:p>
      </dsp:txBody>
      <dsp:txXfrm>
        <a:off x="6392952" y="29527"/>
        <a:ext cx="2210885" cy="949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 distance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FAD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 module de 2h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2h</a:t>
          </a:r>
        </a:p>
      </dsp:txBody>
      <dsp:txXfrm>
        <a:off x="6392952" y="29527"/>
        <a:ext cx="2210885" cy="949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4 modules de 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16h</a:t>
          </a:r>
        </a:p>
      </dsp:txBody>
      <dsp:txXfrm>
        <a:off x="6392952" y="29527"/>
        <a:ext cx="2210885" cy="949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En centre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3 modules de 6h et 6 modules de 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6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42h</a:t>
          </a:r>
        </a:p>
      </dsp:txBody>
      <dsp:txXfrm>
        <a:off x="6392952" y="29527"/>
        <a:ext cx="2210885" cy="949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 distance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FAD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499548" y="222583"/>
          <a:ext cx="470669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499548" y="335172"/>
        <a:ext cx="329468" cy="337767"/>
      </dsp:txXfrm>
    </dsp:sp>
    <dsp:sp modelId="{06101370-8236-FD48-9387-05DE6DAAFAD4}">
      <dsp:nvSpPr>
        <dsp:cNvPr id="0" name=""/>
        <dsp:cNvSpPr/>
      </dsp:nvSpPr>
      <dsp:spPr>
        <a:xfrm>
          <a:off x="3165589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 3 modules de 2h</a:t>
          </a:r>
        </a:p>
      </dsp:txBody>
      <dsp:txXfrm>
        <a:off x="3195116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67503" y="222583"/>
          <a:ext cx="491785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67503" y="335172"/>
        <a:ext cx="344250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6h</a:t>
          </a:r>
        </a:p>
      </dsp:txBody>
      <dsp:txXfrm>
        <a:off x="6392952" y="29527"/>
        <a:ext cx="2210885" cy="9490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3 modules de 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12h</a:t>
          </a:r>
        </a:p>
      </dsp:txBody>
      <dsp:txXfrm>
        <a:off x="6392952" y="29527"/>
        <a:ext cx="2210885" cy="9490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centre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6 modules de 7h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42h</a:t>
          </a:r>
        </a:p>
      </dsp:txBody>
      <dsp:txXfrm>
        <a:off x="6392952" y="29527"/>
        <a:ext cx="2210885" cy="949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 distance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FAD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1 module de 2h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2h</a:t>
          </a:r>
        </a:p>
      </dsp:txBody>
      <dsp:txXfrm>
        <a:off x="6392952" y="29527"/>
        <a:ext cx="2210885" cy="9490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B32A2-11C3-E340-B7CD-8E71B53E3769}">
      <dsp:nvSpPr>
        <dsp:cNvPr id="0" name=""/>
        <dsp:cNvSpPr/>
      </dsp:nvSpPr>
      <dsp:spPr>
        <a:xfrm>
          <a:off x="7594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En club</a:t>
          </a:r>
        </a:p>
      </dsp:txBody>
      <dsp:txXfrm>
        <a:off x="37121" y="29527"/>
        <a:ext cx="2210885" cy="949058"/>
      </dsp:txXfrm>
    </dsp:sp>
    <dsp:sp modelId="{FA64EBC1-D1C8-2044-952A-FCBB621F765C}">
      <dsp:nvSpPr>
        <dsp:cNvPr id="0" name=""/>
        <dsp:cNvSpPr/>
      </dsp:nvSpPr>
      <dsp:spPr>
        <a:xfrm>
          <a:off x="2504528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2504528" y="335172"/>
        <a:ext cx="336859" cy="337767"/>
      </dsp:txXfrm>
    </dsp:sp>
    <dsp:sp modelId="{06101370-8236-FD48-9387-05DE6DAAFAD4}">
      <dsp:nvSpPr>
        <dsp:cNvPr id="0" name=""/>
        <dsp:cNvSpPr/>
      </dsp:nvSpPr>
      <dsp:spPr>
        <a:xfrm>
          <a:off x="3185510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4 modules de 4h</a:t>
          </a:r>
        </a:p>
      </dsp:txBody>
      <dsp:txXfrm>
        <a:off x="3215037" y="29527"/>
        <a:ext cx="2210885" cy="949058"/>
      </dsp:txXfrm>
    </dsp:sp>
    <dsp:sp modelId="{21E235D4-CB8E-FE48-8BA2-B428B29DD41E}">
      <dsp:nvSpPr>
        <dsp:cNvPr id="0" name=""/>
        <dsp:cNvSpPr/>
      </dsp:nvSpPr>
      <dsp:spPr>
        <a:xfrm>
          <a:off x="5682443" y="222583"/>
          <a:ext cx="481227" cy="5629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/>
        </a:p>
      </dsp:txBody>
      <dsp:txXfrm>
        <a:off x="5682443" y="335172"/>
        <a:ext cx="336859" cy="337767"/>
      </dsp:txXfrm>
    </dsp:sp>
    <dsp:sp modelId="{58FDA9C6-78F3-8143-ACA3-B8C0D408673E}">
      <dsp:nvSpPr>
        <dsp:cNvPr id="0" name=""/>
        <dsp:cNvSpPr/>
      </dsp:nvSpPr>
      <dsp:spPr>
        <a:xfrm>
          <a:off x="6363425" y="0"/>
          <a:ext cx="2269939" cy="1008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16h</a:t>
          </a:r>
        </a:p>
      </dsp:txBody>
      <dsp:txXfrm>
        <a:off x="6392952" y="29527"/>
        <a:ext cx="2210885" cy="94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265FC-5717-4725-921C-411CE708729B}" type="datetimeFigureOut">
              <a:rPr lang="fr-FR" smtClean="0"/>
              <a:t>20/06/2023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21CEF-4598-44E8-821A-5AF03154F0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55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683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54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94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21CEF-4598-44E8-821A-5AF03154F0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887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21CEF-4598-44E8-821A-5AF03154F02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654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94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88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65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075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306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312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794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21CEF-4598-44E8-821A-5AF03154F02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88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EFD8-8701-487F-8AAE-18321A24F5E9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31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264D-A4D7-4F83-A0C6-507AC5D35D14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81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05F4-47D5-4C47-A60D-CAF0AB536A17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981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36ED9-BFEC-44BE-B4F2-EA9420ED26D2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62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2989-3492-4D42-A858-06D08DD6D183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24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5FC1-5EDD-476B-93D9-26EA7A381165}" type="datetime1">
              <a:rPr lang="fr-FR" smtClean="0"/>
              <a:t>20/06/2023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51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35DD-50A5-4708-AAF7-62497EBF6FD8}" type="datetime1">
              <a:rPr lang="fr-FR" smtClean="0"/>
              <a:t>20/06/2023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9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88D49-1236-4581-9920-5639D2B59317}" type="datetime1">
              <a:rPr lang="fr-FR" smtClean="0"/>
              <a:t>20/06/2023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503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034C-3375-4800-B32F-EAA061136B6E}" type="datetime1">
              <a:rPr lang="fr-FR" smtClean="0"/>
              <a:t>20/06/2023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3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F159-0FBA-43D4-ABEC-D48D89AD2A84}" type="datetime1">
              <a:rPr lang="fr-FR" smtClean="0"/>
              <a:t>20/06/2023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53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D668-EE87-4028-80AA-9B41F471D17C}" type="datetime1">
              <a:rPr lang="fr-FR" smtClean="0"/>
              <a:t>20/06/2023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6742-B407-4E7C-B5F8-13A26BAAE5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22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2897-A883-4976-83EC-DDD9F74F0D2F}" type="datetime1">
              <a:rPr lang="fr-FR" smtClean="0"/>
              <a:t>20/06/2023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>
                <a:solidFill>
                  <a:srgbClr val="277899"/>
                </a:solidFill>
                <a:latin typeface="BigNoodleTitling" panose="02000708030402040100" pitchFamily="2" charset="0"/>
              </a:defRPr>
            </a:lvl1pPr>
          </a:lstStyle>
          <a:p>
            <a:fld id="{C0266742-B407-4E7C-B5F8-13A26BAAE5D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6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51390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73457" y="1384697"/>
            <a:ext cx="4260066" cy="1529952"/>
          </a:xfrm>
        </p:spPr>
        <p:txBody>
          <a:bodyPr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fr-FR" sz="3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FORMATION BREVETS FEDERAUX </a:t>
            </a:r>
            <a:br>
              <a:rPr lang="fr-FR" sz="3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</a:br>
            <a:r>
              <a:rPr lang="fr-FR" sz="3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BASSIN CAMARGUE/ALPILLES</a:t>
            </a:r>
            <a:br>
              <a:rPr lang="fr-FR" sz="3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</a:br>
            <a:r>
              <a:rPr lang="fr-FR" sz="3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2023/2024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2" y="1323739"/>
            <a:ext cx="3106320" cy="31818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4482"/>
            <a:ext cx="4679005" cy="5147982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01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A19F5-8F8F-4CC4-A748-10BF50CCEBFF}"/>
              </a:ext>
            </a:extLst>
          </p:cNvPr>
          <p:cNvSpPr/>
          <p:nvPr/>
        </p:nvSpPr>
        <p:spPr>
          <a:xfrm>
            <a:off x="480369" y="483518"/>
            <a:ext cx="8183262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PRESENTIEL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VACANCES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651B697-B3EF-45A0-8D53-0E5B5698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6084"/>
              </p:ext>
            </p:extLst>
          </p:nvPr>
        </p:nvGraphicFramePr>
        <p:xfrm>
          <a:off x="480369" y="1491630"/>
          <a:ext cx="8183262" cy="3287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375">
                  <a:extLst>
                    <a:ext uri="{9D8B030D-6E8A-4147-A177-3AD203B41FA5}">
                      <a16:colId xmlns:a16="http://schemas.microsoft.com/office/drawing/2014/main" val="4066719152"/>
                    </a:ext>
                  </a:extLst>
                </a:gridCol>
                <a:gridCol w="1459027">
                  <a:extLst>
                    <a:ext uri="{9D8B030D-6E8A-4147-A177-3AD203B41FA5}">
                      <a16:colId xmlns:a16="http://schemas.microsoft.com/office/drawing/2014/main" val="1868669290"/>
                    </a:ext>
                  </a:extLst>
                </a:gridCol>
                <a:gridCol w="2571535">
                  <a:extLst>
                    <a:ext uri="{9D8B030D-6E8A-4147-A177-3AD203B41FA5}">
                      <a16:colId xmlns:a16="http://schemas.microsoft.com/office/drawing/2014/main" val="3737313914"/>
                    </a:ext>
                  </a:extLst>
                </a:gridCol>
                <a:gridCol w="1564806">
                  <a:extLst>
                    <a:ext uri="{9D8B030D-6E8A-4147-A177-3AD203B41FA5}">
                      <a16:colId xmlns:a16="http://schemas.microsoft.com/office/drawing/2014/main" val="3965753007"/>
                    </a:ext>
                  </a:extLst>
                </a:gridCol>
                <a:gridCol w="1619519">
                  <a:extLst>
                    <a:ext uri="{9D8B030D-6E8A-4147-A177-3AD203B41FA5}">
                      <a16:colId xmlns:a16="http://schemas.microsoft.com/office/drawing/2014/main" val="3075620129"/>
                    </a:ext>
                  </a:extLst>
                </a:gridCol>
              </a:tblGrid>
              <a:tr h="435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23/10/2023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effectLst/>
                        </a:rPr>
                        <a:t>(8h30 à 17h)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UF1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46391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24/10/2023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 </a:t>
                      </a:r>
                      <a:r>
                        <a:rPr lang="fr-FR" sz="1200" b="0" u="none" strike="noStrike" dirty="0">
                          <a:effectLst/>
                        </a:rPr>
                        <a:t>(8h30 à 17h)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71079"/>
                  </a:ext>
                </a:extLst>
              </a:tr>
              <a:tr h="3364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1600997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n-lt"/>
                        </a:rPr>
                        <a:t>27/02/2024</a:t>
                      </a:r>
                      <a:endParaRPr lang="fr-F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(8h30 à 17h)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UF2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92899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28/02/2024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dirty="0">
                          <a:effectLst/>
                          <a:latin typeface="+mn-lt"/>
                        </a:rPr>
                        <a:t>(8h30 à 17h)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558162"/>
                  </a:ext>
                </a:extLst>
              </a:tr>
              <a:tr h="3326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055419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23/04/2024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(8h30 à 17h)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UF3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19910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n-lt"/>
                        </a:rPr>
                        <a:t>24/04/2024</a:t>
                      </a:r>
                      <a:endParaRPr lang="fr-F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(8h30 à 17h)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UF3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997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955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517745"/>
              </p:ext>
            </p:extLst>
          </p:nvPr>
        </p:nvGraphicFramePr>
        <p:xfrm>
          <a:off x="395536" y="982531"/>
          <a:ext cx="8353123" cy="396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14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160304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578327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544478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351181">
                <a:tc>
                  <a:txBody>
                    <a:bodyPr/>
                    <a:lstStyle/>
                    <a:p>
                      <a:r>
                        <a:rPr lang="fr-FR" sz="1400" dirty="0"/>
                        <a:t>2021/2022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(42h)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 DISTANCE (2h)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(16h)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(2h)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37546"/>
                  </a:ext>
                </a:extLst>
              </a:tr>
              <a:tr h="415921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23 et 24 octobre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38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60">
                <a:tc>
                  <a:txBody>
                    <a:bodyPr/>
                    <a:lstStyle/>
                    <a:p>
                      <a:r>
                        <a:rPr lang="fr-FR" sz="1200" b="1" dirty="0"/>
                        <a:t>JANVIER 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87303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27 et 28 février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AVRIL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23 et 24 avril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66822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MAI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143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JUIN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72425D2-C413-4015-8F9B-03C64340A800}"/>
              </a:ext>
            </a:extLst>
          </p:cNvPr>
          <p:cNvSpPr/>
          <p:nvPr/>
        </p:nvSpPr>
        <p:spPr>
          <a:xfrm>
            <a:off x="395536" y="197730"/>
            <a:ext cx="8352928" cy="42980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CALENDRIER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VACANCES</a:t>
            </a:r>
          </a:p>
        </p:txBody>
      </p:sp>
    </p:spTree>
    <p:extLst>
      <p:ext uri="{BB962C8B-B14F-4D97-AF65-F5344CB8AC3E}">
        <p14:creationId xmlns:p14="http://schemas.microsoft.com/office/powerpoint/2010/main" val="1813678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251520" y="245217"/>
            <a:ext cx="8621038" cy="5263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Organisation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 BABY RUGBY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/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868117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27104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561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A19F5-8F8F-4CC4-A748-10BF50CCEBFF}"/>
              </a:ext>
            </a:extLst>
          </p:cNvPr>
          <p:cNvSpPr/>
          <p:nvPr/>
        </p:nvSpPr>
        <p:spPr>
          <a:xfrm>
            <a:off x="395536" y="483518"/>
            <a:ext cx="8183262" cy="5040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PRESENTIEL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bf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 BABY RUGBY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651B697-B3EF-45A0-8D53-0E5B5698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574859"/>
              </p:ext>
            </p:extLst>
          </p:nvPr>
        </p:nvGraphicFramePr>
        <p:xfrm>
          <a:off x="395536" y="1710471"/>
          <a:ext cx="8183262" cy="17225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8375">
                  <a:extLst>
                    <a:ext uri="{9D8B030D-6E8A-4147-A177-3AD203B41FA5}">
                      <a16:colId xmlns:a16="http://schemas.microsoft.com/office/drawing/2014/main" val="4066719152"/>
                    </a:ext>
                  </a:extLst>
                </a:gridCol>
                <a:gridCol w="1459027">
                  <a:extLst>
                    <a:ext uri="{9D8B030D-6E8A-4147-A177-3AD203B41FA5}">
                      <a16:colId xmlns:a16="http://schemas.microsoft.com/office/drawing/2014/main" val="1868669290"/>
                    </a:ext>
                  </a:extLst>
                </a:gridCol>
                <a:gridCol w="2571535">
                  <a:extLst>
                    <a:ext uri="{9D8B030D-6E8A-4147-A177-3AD203B41FA5}">
                      <a16:colId xmlns:a16="http://schemas.microsoft.com/office/drawing/2014/main" val="3737313914"/>
                    </a:ext>
                  </a:extLst>
                </a:gridCol>
                <a:gridCol w="1564806">
                  <a:extLst>
                    <a:ext uri="{9D8B030D-6E8A-4147-A177-3AD203B41FA5}">
                      <a16:colId xmlns:a16="http://schemas.microsoft.com/office/drawing/2014/main" val="3965753007"/>
                    </a:ext>
                  </a:extLst>
                </a:gridCol>
                <a:gridCol w="1619519">
                  <a:extLst>
                    <a:ext uri="{9D8B030D-6E8A-4147-A177-3AD203B41FA5}">
                      <a16:colId xmlns:a16="http://schemas.microsoft.com/office/drawing/2014/main" val="3075620129"/>
                    </a:ext>
                  </a:extLst>
                </a:gridCol>
              </a:tblGrid>
              <a:tr h="4357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21/10/2023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8h30 à 17h30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BC2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46391"/>
                  </a:ext>
                </a:extLst>
              </a:tr>
              <a:tr h="42832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1600997"/>
                  </a:ext>
                </a:extLst>
              </a:tr>
              <a:tr h="4414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24/02/2024</a:t>
                      </a:r>
                    </a:p>
                    <a:p>
                      <a:pPr algn="ctr" fontAlgn="ctr"/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8h30 à 17h30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(8h)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+mn-lt"/>
                        </a:rPr>
                        <a:t>BC3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92899"/>
                  </a:ext>
                </a:extLst>
              </a:tr>
              <a:tr h="41696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055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3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40927"/>
              </p:ext>
            </p:extLst>
          </p:nvPr>
        </p:nvGraphicFramePr>
        <p:xfrm>
          <a:off x="395537" y="982531"/>
          <a:ext cx="8352929" cy="402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989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160254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578267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544419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351181">
                <a:tc>
                  <a:txBody>
                    <a:bodyPr/>
                    <a:lstStyle/>
                    <a:p>
                      <a:r>
                        <a:rPr lang="fr-FR" sz="1400" dirty="0"/>
                        <a:t>2021/2022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(16h)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 DISTANCE (11h)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(4h)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1h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37546"/>
                  </a:ext>
                </a:extLst>
              </a:tr>
              <a:tr h="415921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Samedi 21 octobre 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(8h)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38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60">
                <a:tc>
                  <a:txBody>
                    <a:bodyPr/>
                    <a:lstStyle/>
                    <a:p>
                      <a:r>
                        <a:rPr lang="fr-FR" sz="1200" b="1" dirty="0"/>
                        <a:t>JANVIER 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E-learning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87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Samedi 24 février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(8h)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AVRIL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66822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MAI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CERTIFICATION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3143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JUIN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72425D2-C413-4015-8F9B-03C64340A800}"/>
              </a:ext>
            </a:extLst>
          </p:cNvPr>
          <p:cNvSpPr/>
          <p:nvPr/>
        </p:nvSpPr>
        <p:spPr>
          <a:xfrm>
            <a:off x="395536" y="197730"/>
            <a:ext cx="8352928" cy="4298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CALENDRIER </a:t>
            </a:r>
            <a:r>
              <a:rPr kumimoji="0" lang="fr-F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bf</a:t>
            </a: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igNoodleTitling" pitchFamily="2" charset="0"/>
                <a:ea typeface="+mn-ea"/>
                <a:cs typeface="+mn-cs"/>
              </a:rPr>
              <a:t> BABY RUGBY</a:t>
            </a:r>
          </a:p>
        </p:txBody>
      </p:sp>
    </p:spTree>
    <p:extLst>
      <p:ext uri="{BB962C8B-B14F-4D97-AF65-F5344CB8AC3E}">
        <p14:creationId xmlns:p14="http://schemas.microsoft.com/office/powerpoint/2010/main" val="27411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99" y="125407"/>
            <a:ext cx="5395995" cy="576064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fr-FR" sz="3600" dirty="0">
                <a:solidFill>
                  <a:schemeClr val="bg1"/>
                </a:solidFill>
                <a:latin typeface="Bebas Neue" panose="020B0606020202050201" pitchFamily="34" charset="0"/>
              </a:rPr>
              <a:t>BASSIN Camargue / Alpilles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43808" y="738113"/>
            <a:ext cx="621973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BigNoodleTitling" panose="02000708030402040100" pitchFamily="2" charset="0"/>
              </a:rPr>
              <a:t>Composition du bassin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552934" y="144175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F0"/>
                </a:solidFill>
                <a:latin typeface="BigNoodleTitling" panose="02000708030402040100" pitchFamily="2" charset="0"/>
              </a:rPr>
              <a:t>CTC : Damien Ferrero</a:t>
            </a:r>
          </a:p>
        </p:txBody>
      </p:sp>
      <p:cxnSp>
        <p:nvCxnSpPr>
          <p:cNvPr id="14" name="Connecteur droit 13"/>
          <p:cNvCxnSpPr>
            <a:cxnSpLocks/>
          </p:cNvCxnSpPr>
          <p:nvPr/>
        </p:nvCxnSpPr>
        <p:spPr>
          <a:xfrm>
            <a:off x="5552934" y="685765"/>
            <a:ext cx="2777293" cy="302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038010" y="4831455"/>
            <a:ext cx="2133600" cy="273844"/>
          </a:xfrm>
        </p:spPr>
        <p:txBody>
          <a:bodyPr/>
          <a:lstStyle/>
          <a:p>
            <a:fld id="{C0266742-B407-4E7C-B5F8-13A26BAAE5D1}" type="slidenum">
              <a:rPr lang="fr-FR" smtClean="0"/>
              <a:t>2</a:t>
            </a:fld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2D62D91-9A89-4E47-91EA-BD8FEE60FEA6}"/>
              </a:ext>
            </a:extLst>
          </p:cNvPr>
          <p:cNvSpPr txBox="1"/>
          <p:nvPr/>
        </p:nvSpPr>
        <p:spPr>
          <a:xfrm>
            <a:off x="80458" y="768891"/>
            <a:ext cx="2592288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BigNoodleTitling" panose="02000708030402040100" pitchFamily="2" charset="0"/>
              </a:rPr>
              <a:t>CLUBS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FF37B27-6558-7742-126D-D93CA5CEE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585883"/>
            <a:ext cx="6255035" cy="3467068"/>
          </a:xfrm>
          <a:prstGeom prst="rect">
            <a:avLst/>
          </a:prstGeom>
          <a:pattFill prst="pct5">
            <a:fgClr>
              <a:schemeClr val="accent1">
                <a:hueOff val="0"/>
                <a:satOff val="0"/>
                <a:lumOff val="0"/>
              </a:schemeClr>
            </a:fgClr>
            <a:bgClr>
              <a:schemeClr val="bg1"/>
            </a:bgClr>
          </a:pattFill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749ECD3-813D-4F40-AED5-0A39B09D4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535503"/>
              </p:ext>
            </p:extLst>
          </p:nvPr>
        </p:nvGraphicFramePr>
        <p:xfrm>
          <a:off x="80458" y="1136742"/>
          <a:ext cx="2592288" cy="3970825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1765968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LA SOULE GRAVESONNAISE 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51826"/>
                  </a:ext>
                </a:extLst>
              </a:tr>
              <a:tr h="288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BOXELAND CLUB L'ISLOIS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515639"/>
                  </a:ext>
                </a:extLst>
              </a:tr>
              <a:tr h="288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LE XV SAINT REMOIS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805161"/>
                  </a:ext>
                </a:extLst>
              </a:tr>
              <a:tr h="2968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OVALIVE CLUB DES ALPILLES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809934"/>
                  </a:ext>
                </a:extLst>
              </a:tr>
              <a:tr h="288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STADE UNION CAVAILLONNAIS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54962"/>
                  </a:ext>
                </a:extLst>
              </a:tr>
              <a:tr h="288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R C ARLESIEN XV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109810"/>
                  </a:ext>
                </a:extLst>
              </a:tr>
              <a:tr h="288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R C CHATEAURENARD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759210"/>
                  </a:ext>
                </a:extLst>
              </a:tr>
              <a:tr h="2968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RUGBY </a:t>
                      </a:r>
                      <a:r>
                        <a:rPr lang="fr-FR" sz="1600" b="0" i="0" u="none" strike="noStrike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CLUB SENAS MALLEMORT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BigNoodleTitling" pitchFamily="2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380085"/>
                  </a:ext>
                </a:extLst>
              </a:tr>
              <a:tr h="288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VALLEe</a:t>
                      </a:r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 DU LUBERON XV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446074"/>
                  </a:ext>
                </a:extLst>
              </a:tr>
              <a:tr h="28870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R C Noves-</a:t>
                      </a:r>
                      <a:r>
                        <a:rPr lang="fr-FR" sz="16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Eyragues</a:t>
                      </a:r>
                      <a:endParaRPr lang="fr-FR" sz="1600" b="0" i="0" u="none" strike="noStrike" dirty="0">
                        <a:solidFill>
                          <a:schemeClr val="bg1"/>
                        </a:solidFill>
                        <a:effectLst/>
                        <a:latin typeface="BigNoodleTitling" pitchFamily="2" charset="0"/>
                      </a:endParaRP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606169"/>
                  </a:ext>
                </a:extLst>
              </a:tr>
              <a:tr h="29681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R C TARASCON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973157"/>
                  </a:ext>
                </a:extLst>
              </a:tr>
              <a:tr h="29939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RUGBY OLYMPIQUE SAINT ANDIOLAIS XV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96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R O PLANAIS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969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BigNoodleTitling" pitchFamily="2" charset="0"/>
                        </a:rPr>
                        <a:t>RC MAUBECQUOIS</a:t>
                      </a:r>
                    </a:p>
                  </a:txBody>
                  <a:tcPr marL="857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068192"/>
                  </a:ext>
                </a:extLst>
              </a:tr>
            </a:tbl>
          </a:graphicData>
        </a:graphic>
      </p:graphicFrame>
      <p:pic>
        <p:nvPicPr>
          <p:cNvPr id="1028" name="Picture 4" descr="Rugby Club Maubecquois | Maubec">
            <a:extLst>
              <a:ext uri="{FF2B5EF4-FFF2-40B4-BE49-F238E27FC236}">
                <a16:creationId xmlns:a16="http://schemas.microsoft.com/office/drawing/2014/main" id="{F37ECD29-46C2-A381-17C7-4373C6168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30" y="2643758"/>
            <a:ext cx="241201" cy="23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 descr="Une image contenant Visage humain, habits, personne, Barbe humaine&#10;&#10;Description générée automatiquement">
            <a:extLst>
              <a:ext uri="{FF2B5EF4-FFF2-40B4-BE49-F238E27FC236}">
                <a16:creationId xmlns:a16="http://schemas.microsoft.com/office/drawing/2014/main" id="{6B039090-1535-5D5F-107C-63722C949D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21" y="30904"/>
            <a:ext cx="670110" cy="6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7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251520" y="245217"/>
            <a:ext cx="8621038" cy="454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Organisation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 DECOUVERTE-INITIATION / DEVELOPPEMENT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374367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426992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330792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3649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A19F5-8F8F-4CC4-A748-10BF50CCEBFF}"/>
              </a:ext>
            </a:extLst>
          </p:cNvPr>
          <p:cNvSpPr/>
          <p:nvPr/>
        </p:nvSpPr>
        <p:spPr>
          <a:xfrm>
            <a:off x="395534" y="200229"/>
            <a:ext cx="8183262" cy="504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CALENDRIER PRESENTIEL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DECOUVERTE-INITIATION / DEVELOPPEMENT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651B697-B3EF-45A0-8D53-0E5B5698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70157"/>
              </p:ext>
            </p:extLst>
          </p:nvPr>
        </p:nvGraphicFramePr>
        <p:xfrm>
          <a:off x="395537" y="915566"/>
          <a:ext cx="8183264" cy="4048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1462">
                  <a:extLst>
                    <a:ext uri="{9D8B030D-6E8A-4147-A177-3AD203B41FA5}">
                      <a16:colId xmlns:a16="http://schemas.microsoft.com/office/drawing/2014/main" val="4066719152"/>
                    </a:ext>
                  </a:extLst>
                </a:gridCol>
                <a:gridCol w="1195942">
                  <a:extLst>
                    <a:ext uri="{9D8B030D-6E8A-4147-A177-3AD203B41FA5}">
                      <a16:colId xmlns:a16="http://schemas.microsoft.com/office/drawing/2014/main" val="1868669290"/>
                    </a:ext>
                  </a:extLst>
                </a:gridCol>
                <a:gridCol w="2571534">
                  <a:extLst>
                    <a:ext uri="{9D8B030D-6E8A-4147-A177-3AD203B41FA5}">
                      <a16:colId xmlns:a16="http://schemas.microsoft.com/office/drawing/2014/main" val="3737313914"/>
                    </a:ext>
                  </a:extLst>
                </a:gridCol>
                <a:gridCol w="1564806">
                  <a:extLst>
                    <a:ext uri="{9D8B030D-6E8A-4147-A177-3AD203B41FA5}">
                      <a16:colId xmlns:a16="http://schemas.microsoft.com/office/drawing/2014/main" val="3965753007"/>
                    </a:ext>
                  </a:extLst>
                </a:gridCol>
                <a:gridCol w="1619520">
                  <a:extLst>
                    <a:ext uri="{9D8B030D-6E8A-4147-A177-3AD203B41FA5}">
                      <a16:colId xmlns:a16="http://schemas.microsoft.com/office/drawing/2014/main" val="3075620129"/>
                    </a:ext>
                  </a:extLst>
                </a:gridCol>
              </a:tblGrid>
              <a:tr h="36547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22/09/2023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  <a:p>
                      <a:endParaRPr lang="fr-FR" dirty="0"/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UF1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 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46391"/>
                  </a:ext>
                </a:extLst>
              </a:tr>
              <a:tr h="37528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06/10/2023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  <a:p>
                      <a:endParaRPr lang="fr-FR" dirty="0"/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71079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20/10/2023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2319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1600997"/>
                  </a:ext>
                </a:extLst>
              </a:tr>
              <a:tr h="354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17/11/2023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UF2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92899"/>
                  </a:ext>
                </a:extLst>
              </a:tr>
              <a:tr h="354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18/11/2023 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(8h-12h)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624493"/>
                  </a:ext>
                </a:extLst>
              </a:tr>
              <a:tr h="354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16/12/2023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(8h30-16h30)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63713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055419"/>
                  </a:ext>
                </a:extLst>
              </a:tr>
              <a:tr h="354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13/01/2024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(8h30-16h30)</a:t>
                      </a:r>
                    </a:p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</a:rPr>
                        <a:t>UF3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</a:rPr>
                        <a:t>Bi-Bassin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997364"/>
                  </a:ext>
                </a:extLst>
              </a:tr>
              <a:tr h="3549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09/02/2024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018919"/>
                  </a:ext>
                </a:extLst>
              </a:tr>
              <a:tr h="3352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13/04/2024 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(8h30-16h30)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54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49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282940"/>
              </p:ext>
            </p:extLst>
          </p:nvPr>
        </p:nvGraphicFramePr>
        <p:xfrm>
          <a:off x="395536" y="982531"/>
          <a:ext cx="8352928" cy="4113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014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160304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578327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544283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3511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(42h)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FAD (2h)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(16h)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359930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22/09/2023 (4h)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3137546"/>
                  </a:ext>
                </a:extLst>
              </a:tr>
              <a:tr h="415921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06/10/2023 (4h)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20/10/2023 (4h)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17/11/2023 (4h)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18/11/2023 (4h)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(2h)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38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u="none" strike="noStrike" dirty="0">
                          <a:effectLst/>
                          <a:latin typeface="+mn-lt"/>
                        </a:rPr>
                        <a:t>16/12/2023 (6h)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260">
                <a:tc>
                  <a:txBody>
                    <a:bodyPr/>
                    <a:lstStyle/>
                    <a:p>
                      <a:r>
                        <a:rPr lang="fr-FR" sz="1200" b="1"/>
                        <a:t>JANVIER </a:t>
                      </a:r>
                      <a:endParaRPr lang="fr-F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13/01/2024 (6h)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1987303"/>
                  </a:ext>
                </a:extLst>
              </a:tr>
              <a:tr h="438976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09/02/2024 (4h)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AVRIL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+mn-lt"/>
                        </a:rPr>
                        <a:t>13/04/2024 (6h)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8066822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MAI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314306"/>
                  </a:ext>
                </a:extLst>
              </a:tr>
              <a:tr h="292649">
                <a:tc>
                  <a:txBody>
                    <a:bodyPr/>
                    <a:lstStyle/>
                    <a:p>
                      <a:r>
                        <a:rPr lang="fr-FR" sz="1200" b="1" dirty="0"/>
                        <a:t>JUIN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72425D2-C413-4015-8F9B-03C64340A800}"/>
              </a:ext>
            </a:extLst>
          </p:cNvPr>
          <p:cNvSpPr/>
          <p:nvPr/>
        </p:nvSpPr>
        <p:spPr>
          <a:xfrm>
            <a:off x="395536" y="202587"/>
            <a:ext cx="8352928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CALENDRIER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DECOUVERTE-INITIATION / DEVELOPPEMENT</a:t>
            </a:r>
          </a:p>
        </p:txBody>
      </p:sp>
    </p:spTree>
    <p:extLst>
      <p:ext uri="{BB962C8B-B14F-4D97-AF65-F5344CB8AC3E}">
        <p14:creationId xmlns:p14="http://schemas.microsoft.com/office/powerpoint/2010/main" val="398978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251520" y="245217"/>
            <a:ext cx="8621038" cy="454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Organisation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 PERFECTIONNEMENT / OPTIMISATION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658026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744201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6590563"/>
              </p:ext>
            </p:extLst>
          </p:nvPr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266457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A19F5-8F8F-4CC4-A748-10BF50CCEBFF}"/>
              </a:ext>
            </a:extLst>
          </p:cNvPr>
          <p:cNvSpPr/>
          <p:nvPr/>
        </p:nvSpPr>
        <p:spPr>
          <a:xfrm>
            <a:off x="395536" y="68451"/>
            <a:ext cx="8352928" cy="436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PROPOSITION</a:t>
            </a:r>
            <a:r>
              <a:rPr lang="fr-FR" sz="3200" dirty="0">
                <a:latin typeface="BigNoodleTitling" pitchFamily="2" charset="0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CALENDRIER CENTRE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PERF / OPTI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651B697-B3EF-45A0-8D53-0E5B56989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534095"/>
              </p:ext>
            </p:extLst>
          </p:nvPr>
        </p:nvGraphicFramePr>
        <p:xfrm>
          <a:off x="375253" y="627534"/>
          <a:ext cx="8352927" cy="4267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8040">
                  <a:extLst>
                    <a:ext uri="{9D8B030D-6E8A-4147-A177-3AD203B41FA5}">
                      <a16:colId xmlns:a16="http://schemas.microsoft.com/office/drawing/2014/main" val="4066719152"/>
                    </a:ext>
                  </a:extLst>
                </a:gridCol>
                <a:gridCol w="1459027">
                  <a:extLst>
                    <a:ext uri="{9D8B030D-6E8A-4147-A177-3AD203B41FA5}">
                      <a16:colId xmlns:a16="http://schemas.microsoft.com/office/drawing/2014/main" val="1868669290"/>
                    </a:ext>
                  </a:extLst>
                </a:gridCol>
                <a:gridCol w="2571535">
                  <a:extLst>
                    <a:ext uri="{9D8B030D-6E8A-4147-A177-3AD203B41FA5}">
                      <a16:colId xmlns:a16="http://schemas.microsoft.com/office/drawing/2014/main" val="3737313914"/>
                    </a:ext>
                  </a:extLst>
                </a:gridCol>
                <a:gridCol w="1564806">
                  <a:extLst>
                    <a:ext uri="{9D8B030D-6E8A-4147-A177-3AD203B41FA5}">
                      <a16:colId xmlns:a16="http://schemas.microsoft.com/office/drawing/2014/main" val="3965753007"/>
                    </a:ext>
                  </a:extLst>
                </a:gridCol>
                <a:gridCol w="1619519">
                  <a:extLst>
                    <a:ext uri="{9D8B030D-6E8A-4147-A177-3AD203B41FA5}">
                      <a16:colId xmlns:a16="http://schemas.microsoft.com/office/drawing/2014/main" val="3075620129"/>
                    </a:ext>
                  </a:extLst>
                </a:gridCol>
              </a:tblGrid>
              <a:tr h="4190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15/09/2023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</a:rPr>
                        <a:t>UF1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Bassin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46391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29/09/2023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(14h-20h)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171079"/>
                  </a:ext>
                </a:extLst>
              </a:tr>
              <a:tr h="42018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13/10/2023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CHATEAURENARD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effectLst/>
                          <a:latin typeface="Arial" panose="020B0604020202020204" pitchFamily="34" charset="0"/>
                        </a:rPr>
                        <a:t>UF1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085571"/>
                  </a:ext>
                </a:extLst>
              </a:tr>
              <a:tr h="2135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31600997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24/11/2023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effectLst/>
                        </a:rPr>
                        <a:t>UF2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effectLst/>
                        </a:rPr>
                        <a:t>Bassin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192899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01/12/2023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(14h-20h)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Aix en Provence</a:t>
                      </a:r>
                    </a:p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(Stade Maurice David)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effectLst/>
                        </a:rPr>
                        <a:t>UF2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SECTEUR NORD OUEST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624493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12/01/2024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289642"/>
                  </a:ext>
                </a:extLst>
              </a:tr>
              <a:tr h="2135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u="none" strike="noStrike" dirty="0">
                          <a:effectLst/>
                          <a:latin typeface="+mn-lt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 dirty="0">
                          <a:effectLst/>
                        </a:rPr>
                        <a:t> </a:t>
                      </a:r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0055419"/>
                  </a:ext>
                </a:extLst>
              </a:tr>
              <a:tr h="4744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02/02/2024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b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Lieu à définir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UF3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effectLst/>
                        </a:rPr>
                        <a:t>Bi-bassin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997364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16/02/2024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(14h-20h)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6h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fr-FR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200" b="1" dirty="0"/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017839"/>
                  </a:ext>
                </a:extLst>
              </a:tr>
              <a:tr h="41795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effectLst/>
                          <a:latin typeface="+mn-lt"/>
                        </a:rPr>
                        <a:t>15/03/2024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(18h-22h)</a:t>
                      </a:r>
                    </a:p>
                    <a:p>
                      <a:pPr algn="ctr" fontAlgn="ctr"/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4h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Aix en Provence</a:t>
                      </a:r>
                    </a:p>
                    <a:p>
                      <a:pPr algn="ctr" fontAlgn="ctr"/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(à confirmer)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effectLst/>
                        </a:rPr>
                        <a:t>UF3</a:t>
                      </a:r>
                      <a:endParaRPr lang="fr-F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SECTEUR NORD OUEST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4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59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8B2FA4DF-2144-FB4E-9BA0-95A8ADC91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589097"/>
              </p:ext>
            </p:extLst>
          </p:nvPr>
        </p:nvGraphicFramePr>
        <p:xfrm>
          <a:off x="395536" y="813782"/>
          <a:ext cx="8352929" cy="3963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729">
                  <a:extLst>
                    <a:ext uri="{9D8B030D-6E8A-4147-A177-3AD203B41FA5}">
                      <a16:colId xmlns:a16="http://schemas.microsoft.com/office/drawing/2014/main" val="735047068"/>
                    </a:ext>
                  </a:extLst>
                </a:gridCol>
                <a:gridCol w="2299041">
                  <a:extLst>
                    <a:ext uri="{9D8B030D-6E8A-4147-A177-3AD203B41FA5}">
                      <a16:colId xmlns:a16="http://schemas.microsoft.com/office/drawing/2014/main" val="270068394"/>
                    </a:ext>
                  </a:extLst>
                </a:gridCol>
                <a:gridCol w="2743908">
                  <a:extLst>
                    <a:ext uri="{9D8B030D-6E8A-4147-A177-3AD203B41FA5}">
                      <a16:colId xmlns:a16="http://schemas.microsoft.com/office/drawing/2014/main" val="1862929274"/>
                    </a:ext>
                  </a:extLst>
                </a:gridCol>
                <a:gridCol w="2171251">
                  <a:extLst>
                    <a:ext uri="{9D8B030D-6E8A-4147-A177-3AD203B41FA5}">
                      <a16:colId xmlns:a16="http://schemas.microsoft.com/office/drawing/2014/main" val="248384802"/>
                    </a:ext>
                  </a:extLst>
                </a:gridCol>
              </a:tblGrid>
              <a:tr h="31730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PRESENTIEL (42h)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A DISTANCE (6h)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SUIVI CLUB (12h)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686779"/>
                  </a:ext>
                </a:extLst>
              </a:tr>
              <a:tr h="404785">
                <a:tc>
                  <a:txBody>
                    <a:bodyPr/>
                    <a:lstStyle/>
                    <a:p>
                      <a:r>
                        <a:rPr lang="fr-FR" sz="1200" b="1" dirty="0"/>
                        <a:t>SEPTEMBRE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15/09/2023 (4h)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effectLst/>
                          <a:latin typeface="+mn-lt"/>
                        </a:rPr>
                        <a:t>29/09/2023 (6h)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37546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r>
                        <a:rPr lang="fr-FR" sz="1200" b="1" dirty="0"/>
                        <a:t>OCTOBRE 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13/10/2023 (4h)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1 (2h)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08870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r>
                        <a:rPr lang="fr-FR" sz="1200" b="1" dirty="0"/>
                        <a:t>NOVEMBRE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24/11/2023 (4h)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r>
                        <a:rPr lang="fr-FR" sz="1200" b="1" dirty="0"/>
                        <a:t>DECEMBRE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01/12/2023 (6h)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2 (2h)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r>
                        <a:rPr lang="fr-FR" sz="1200" b="1" dirty="0"/>
                        <a:t>JANVIER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latin typeface="+mn-lt"/>
                        </a:rPr>
                        <a:t>12/01/2024 (4h)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87303"/>
                  </a:ext>
                </a:extLst>
              </a:tr>
              <a:tr h="237979">
                <a:tc>
                  <a:txBody>
                    <a:bodyPr/>
                    <a:lstStyle/>
                    <a:p>
                      <a:r>
                        <a:rPr lang="fr-FR" sz="1200" b="1" dirty="0"/>
                        <a:t>FEVRIER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02/02/2024 (4h)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FAD 3 (2h)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632">
                <a:tc>
                  <a:txBody>
                    <a:bodyPr/>
                    <a:lstStyle/>
                    <a:p>
                      <a:r>
                        <a:rPr lang="fr-FR" sz="1200" b="1" dirty="0"/>
                        <a:t>MARS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16/02/2024 (6h)</a:t>
                      </a:r>
                    </a:p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  <a:latin typeface="+mn-lt"/>
                        </a:rPr>
                        <a:t>15/03/2024 (4h)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SUIVI CLUB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979">
                <a:tc>
                  <a:txBody>
                    <a:bodyPr/>
                    <a:lstStyle/>
                    <a:p>
                      <a:r>
                        <a:rPr lang="fr-FR" sz="1200" b="1" dirty="0"/>
                        <a:t>AVRIL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CERTIFICATION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066822"/>
                  </a:ext>
                </a:extLst>
              </a:tr>
              <a:tr h="237979">
                <a:tc>
                  <a:txBody>
                    <a:bodyPr/>
                    <a:lstStyle/>
                    <a:p>
                      <a:r>
                        <a:rPr lang="fr-FR" sz="1200" b="1" dirty="0"/>
                        <a:t>MAI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 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314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200" b="1" dirty="0"/>
                        <a:t>JUIN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CERTIFICATION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372425D2-C413-4015-8F9B-03C64340A800}"/>
              </a:ext>
            </a:extLst>
          </p:cNvPr>
          <p:cNvSpPr/>
          <p:nvPr/>
        </p:nvSpPr>
        <p:spPr>
          <a:xfrm>
            <a:off x="395536" y="123478"/>
            <a:ext cx="8352928" cy="504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PROPOSITION</a:t>
            </a:r>
            <a:r>
              <a:rPr lang="fr-FR" sz="3200" dirty="0">
                <a:latin typeface="BigNoodleTitling" pitchFamily="2" charset="0"/>
              </a:rPr>
              <a:t> 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CALENDRIER </a:t>
            </a:r>
            <a:r>
              <a:rPr lang="fr-F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 PERFECTIONNEMENT / OPTIMISATION</a:t>
            </a:r>
          </a:p>
        </p:txBody>
      </p:sp>
    </p:spTree>
    <p:extLst>
      <p:ext uri="{BB962C8B-B14F-4D97-AF65-F5344CB8AC3E}">
        <p14:creationId xmlns:p14="http://schemas.microsoft.com/office/powerpoint/2010/main" val="227024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DE9958-8D78-4C16-92C6-97227E4EF80E}"/>
              </a:ext>
            </a:extLst>
          </p:cNvPr>
          <p:cNvSpPr/>
          <p:nvPr/>
        </p:nvSpPr>
        <p:spPr>
          <a:xfrm>
            <a:off x="251520" y="245217"/>
            <a:ext cx="8621038" cy="5263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Organisation</a:t>
            </a:r>
            <a:r>
              <a:rPr lang="fr-FR" sz="3200" dirty="0">
                <a:solidFill>
                  <a:schemeClr val="bg1"/>
                </a:solidFill>
                <a:latin typeface="BigNoodleTitling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gNoodleTitling" pitchFamily="2" charset="0"/>
              </a:rPr>
              <a:t>BF VACANCES DECOUVERTE-INITIATION / DEVELOPPEMENT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2358B84-ACD1-F640-AC0A-29A2E3CF7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353493"/>
              </p:ext>
            </p:extLst>
          </p:nvPr>
        </p:nvGraphicFramePr>
        <p:xfrm>
          <a:off x="251520" y="1203598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2FB05346-13A7-FF4E-98D1-B3EDCA5CF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612385"/>
              </p:ext>
            </p:extLst>
          </p:nvPr>
        </p:nvGraphicFramePr>
        <p:xfrm>
          <a:off x="271442" y="3939902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88EC6E2-246F-2740-A33E-54903F1AA40B}"/>
              </a:ext>
            </a:extLst>
          </p:cNvPr>
          <p:cNvGraphicFramePr/>
          <p:nvPr/>
        </p:nvGraphicFramePr>
        <p:xfrm>
          <a:off x="251520" y="2580134"/>
          <a:ext cx="864096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734365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10648</TotalTime>
  <Words>756</Words>
  <Application>Microsoft Office PowerPoint</Application>
  <PresentationFormat>Affichage à l'écran (16:9)</PresentationFormat>
  <Paragraphs>351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BigNoodleTitling</vt:lpstr>
      <vt:lpstr>Bebas Neue</vt:lpstr>
      <vt:lpstr>Arial</vt:lpstr>
      <vt:lpstr>Calibri</vt:lpstr>
      <vt:lpstr>Thème Office</vt:lpstr>
      <vt:lpstr>FORMATION BREVETS FEDERAUX  BASSIN CAMARGUE/ALPILLES 2023/2024</vt:lpstr>
      <vt:lpstr>BASSIN Camargue / Alpilles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Damien Ferrero</cp:lastModifiedBy>
  <cp:revision>347</cp:revision>
  <cp:lastPrinted>2019-12-19T14:00:23Z</cp:lastPrinted>
  <dcterms:created xsi:type="dcterms:W3CDTF">2019-11-22T13:15:34Z</dcterms:created>
  <dcterms:modified xsi:type="dcterms:W3CDTF">2023-06-20T14:02:09Z</dcterms:modified>
</cp:coreProperties>
</file>