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85" r:id="rId2"/>
    <p:sldId id="291" r:id="rId3"/>
    <p:sldId id="303" r:id="rId4"/>
    <p:sldId id="311" r:id="rId5"/>
    <p:sldId id="307" r:id="rId6"/>
    <p:sldId id="312" r:id="rId7"/>
    <p:sldId id="313" r:id="rId8"/>
    <p:sldId id="309" r:id="rId9"/>
    <p:sldId id="308" r:id="rId10"/>
    <p:sldId id="310" r:id="rId11"/>
    <p:sldId id="314" r:id="rId12"/>
    <p:sldId id="315" r:id="rId13"/>
  </p:sldIdLst>
  <p:sldSz cx="9144000" cy="5143500" type="screen16x9"/>
  <p:notesSz cx="6735763" cy="9866313"/>
  <p:embeddedFontLst>
    <p:embeddedFont>
      <p:font typeface="BigNoodleTitling" panose="020B060402020202020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99"/>
    <a:srgbClr val="DEA900"/>
    <a:srgbClr val="EABD00"/>
    <a:srgbClr val="FFCC00"/>
    <a:srgbClr val="0450A4"/>
    <a:srgbClr val="342781"/>
    <a:srgbClr val="5A2C8C"/>
    <a:srgbClr val="6600CC"/>
    <a:srgbClr val="942DAB"/>
    <a:srgbClr val="6D9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5" autoAdjust="0"/>
    <p:restoredTop sz="92067" autoAdjust="0"/>
  </p:normalViewPr>
  <p:slideViewPr>
    <p:cSldViewPr>
      <p:cViewPr varScale="1">
        <p:scale>
          <a:sx n="105" d="100"/>
          <a:sy n="105" d="100"/>
        </p:scale>
        <p:origin x="682" y="67"/>
      </p:cViewPr>
      <p:guideLst>
        <p:guide orient="horz" pos="14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 custT="1"/>
      <dgm:spPr/>
      <dgm:t>
        <a:bodyPr/>
        <a:lstStyle/>
        <a:p>
          <a:r>
            <a:rPr lang="fr-FR" sz="1900" dirty="0"/>
            <a:t>4 modules de 10h </a:t>
          </a:r>
        </a:p>
        <a:p>
          <a:r>
            <a:rPr lang="fr-FR" sz="1800" dirty="0"/>
            <a:t>(4 vendredi soir + 4 samedi matin)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40h de présentiel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2 modules de 8h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16h de présentiel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A distance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e-learning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10h FAD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2 visites club de  </a:t>
          </a:r>
        </a:p>
        <a:p>
          <a:r>
            <a:rPr lang="fr-FR" dirty="0"/>
            <a:t>2h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4h de suivi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A distance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2 Modules en soirée (2h)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4h FAD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*4 visites club de  </a:t>
          </a:r>
        </a:p>
        <a:p>
          <a:r>
            <a:rPr lang="fr-FR" dirty="0"/>
            <a:t>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16h de suivi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 custT="1"/>
      <dgm:spPr/>
      <dgm:t>
        <a:bodyPr/>
        <a:lstStyle/>
        <a:p>
          <a:r>
            <a:rPr lang="fr-FR" sz="1900" dirty="0"/>
            <a:t>En </a:t>
          </a:r>
          <a:r>
            <a:rPr lang="fr-FR" sz="2300" dirty="0"/>
            <a:t>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 sz="1900"/>
        </a:p>
      </dgm:t>
    </dgm:pt>
    <dgm:pt modelId="{43F5E536-111B-7A46-8AD3-62740F51E7F4}" type="sibTrans" cxnId="{001BE88C-B76A-3745-9245-4D0B34299EE6}">
      <dgm:prSet custT="1"/>
      <dgm:spPr/>
      <dgm:t>
        <a:bodyPr/>
        <a:lstStyle/>
        <a:p>
          <a:endParaRPr lang="fr-FR" sz="1900"/>
        </a:p>
      </dgm:t>
    </dgm:pt>
    <dgm:pt modelId="{CBB24461-2309-AF4B-B649-F5C5093EE00B}">
      <dgm:prSet phldrT="[Texte]" custT="1"/>
      <dgm:spPr/>
      <dgm:t>
        <a:bodyPr/>
        <a:lstStyle/>
        <a:p>
          <a:r>
            <a:rPr lang="fr-FR" sz="1900" dirty="0"/>
            <a:t>5 modules de 8h </a:t>
          </a:r>
        </a:p>
        <a:p>
          <a:r>
            <a:rPr lang="fr-FR" sz="1900" dirty="0"/>
            <a:t>(3 jours octobre +            2 jours février)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 sz="1900"/>
        </a:p>
      </dgm:t>
    </dgm:pt>
    <dgm:pt modelId="{12EB5696-671F-0341-9A52-E0E9409336DA}" type="sibTrans" cxnId="{193DC004-5A99-8C4D-B5F3-7CEF73DEEDEA}">
      <dgm:prSet custT="1"/>
      <dgm:spPr/>
      <dgm:t>
        <a:bodyPr/>
        <a:lstStyle/>
        <a:p>
          <a:endParaRPr lang="fr-FR" sz="1900"/>
        </a:p>
      </dgm:t>
    </dgm:pt>
    <dgm:pt modelId="{7C1D3F13-A4E0-1241-92B8-8F1765E18FCF}">
      <dgm:prSet phldrT="[Texte]" custT="1"/>
      <dgm:spPr/>
      <dgm:t>
        <a:bodyPr/>
        <a:lstStyle/>
        <a:p>
          <a:r>
            <a:rPr lang="fr-FR" sz="2300" dirty="0"/>
            <a:t>40h de présentiel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 sz="1900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 sz="1900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A distance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2 Modules en soirée (2h)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4h FAD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 custLinFactNeighborX="6911" custLinFactNeighborY="617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*4 visites club de  </a:t>
          </a:r>
        </a:p>
        <a:p>
          <a:r>
            <a:rPr lang="fr-FR" dirty="0"/>
            <a:t>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16h de suivi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5 modules de 8h le vendredi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40h de présentiel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A distance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2 Modules en soirée de 2h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4h FAD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4 visites club de  </a:t>
          </a:r>
        </a:p>
        <a:p>
          <a:r>
            <a:rPr lang="fr-FR" dirty="0"/>
            <a:t>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16h de suivi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11806" y="0"/>
          <a:ext cx="2267722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centre</a:t>
          </a:r>
        </a:p>
      </dsp:txBody>
      <dsp:txXfrm>
        <a:off x="41333" y="29527"/>
        <a:ext cx="2208668" cy="949058"/>
      </dsp:txXfrm>
    </dsp:sp>
    <dsp:sp modelId="{FA64EBC1-D1C8-2044-952A-FCBB621F765C}">
      <dsp:nvSpPr>
        <dsp:cNvPr id="0" name=""/>
        <dsp:cNvSpPr/>
      </dsp:nvSpPr>
      <dsp:spPr>
        <a:xfrm>
          <a:off x="2506301" y="222858"/>
          <a:ext cx="480757" cy="562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6301" y="335337"/>
        <a:ext cx="336530" cy="337437"/>
      </dsp:txXfrm>
    </dsp:sp>
    <dsp:sp modelId="{06101370-8236-FD48-9387-05DE6DAAFAD4}">
      <dsp:nvSpPr>
        <dsp:cNvPr id="0" name=""/>
        <dsp:cNvSpPr/>
      </dsp:nvSpPr>
      <dsp:spPr>
        <a:xfrm>
          <a:off x="3186618" y="0"/>
          <a:ext cx="2267722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4 modules de 10h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(4 vendredi soir + 4 samedi matin)</a:t>
          </a:r>
        </a:p>
      </dsp:txBody>
      <dsp:txXfrm>
        <a:off x="3216145" y="29527"/>
        <a:ext cx="2208668" cy="949058"/>
      </dsp:txXfrm>
    </dsp:sp>
    <dsp:sp modelId="{21E235D4-CB8E-FE48-8BA2-B428B29DD41E}">
      <dsp:nvSpPr>
        <dsp:cNvPr id="0" name=""/>
        <dsp:cNvSpPr/>
      </dsp:nvSpPr>
      <dsp:spPr>
        <a:xfrm>
          <a:off x="5681113" y="222858"/>
          <a:ext cx="480757" cy="562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1113" y="335337"/>
        <a:ext cx="336530" cy="337437"/>
      </dsp:txXfrm>
    </dsp:sp>
    <dsp:sp modelId="{58FDA9C6-78F3-8143-ACA3-B8C0D408673E}">
      <dsp:nvSpPr>
        <dsp:cNvPr id="0" name=""/>
        <dsp:cNvSpPr/>
      </dsp:nvSpPr>
      <dsp:spPr>
        <a:xfrm>
          <a:off x="6361430" y="0"/>
          <a:ext cx="2267722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40h de présentiel</a:t>
          </a:r>
        </a:p>
      </dsp:txBody>
      <dsp:txXfrm>
        <a:off x="6390957" y="29527"/>
        <a:ext cx="2208668" cy="9490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centre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2 modules de 8h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16h de présentiel</a:t>
          </a:r>
        </a:p>
      </dsp:txBody>
      <dsp:txXfrm>
        <a:off x="6392952" y="29527"/>
        <a:ext cx="2210885" cy="9490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A distance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e-learning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10h FAD</a:t>
          </a:r>
        </a:p>
      </dsp:txBody>
      <dsp:txXfrm>
        <a:off x="6392952" y="29527"/>
        <a:ext cx="2210885" cy="9490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2 visites club de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2h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4h de suivi</a:t>
          </a:r>
        </a:p>
      </dsp:txBody>
      <dsp:txXfrm>
        <a:off x="6392952" y="29527"/>
        <a:ext cx="2210885" cy="949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A distance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2 Modules en soirée (2h)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4h FAD</a:t>
          </a:r>
        </a:p>
      </dsp:txBody>
      <dsp:txXfrm>
        <a:off x="6392952" y="29527"/>
        <a:ext cx="2210885" cy="949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*4 visites club de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16h de suivi</a:t>
          </a:r>
        </a:p>
      </dsp:txBody>
      <dsp:txXfrm>
        <a:off x="6392952" y="29527"/>
        <a:ext cx="2210885" cy="949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11806" y="0"/>
          <a:ext cx="2267722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En </a:t>
          </a:r>
          <a:r>
            <a:rPr lang="fr-FR" sz="2300" kern="1200" dirty="0"/>
            <a:t>centre</a:t>
          </a:r>
        </a:p>
      </dsp:txBody>
      <dsp:txXfrm>
        <a:off x="41333" y="29527"/>
        <a:ext cx="2208668" cy="949058"/>
      </dsp:txXfrm>
    </dsp:sp>
    <dsp:sp modelId="{FA64EBC1-D1C8-2044-952A-FCBB621F765C}">
      <dsp:nvSpPr>
        <dsp:cNvPr id="0" name=""/>
        <dsp:cNvSpPr/>
      </dsp:nvSpPr>
      <dsp:spPr>
        <a:xfrm>
          <a:off x="2506301" y="222858"/>
          <a:ext cx="480757" cy="562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6301" y="335337"/>
        <a:ext cx="336530" cy="337437"/>
      </dsp:txXfrm>
    </dsp:sp>
    <dsp:sp modelId="{06101370-8236-FD48-9387-05DE6DAAFAD4}">
      <dsp:nvSpPr>
        <dsp:cNvPr id="0" name=""/>
        <dsp:cNvSpPr/>
      </dsp:nvSpPr>
      <dsp:spPr>
        <a:xfrm>
          <a:off x="3186618" y="0"/>
          <a:ext cx="2267722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5 modules de 8h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(3 jours octobre +            2 jours février)</a:t>
          </a:r>
        </a:p>
      </dsp:txBody>
      <dsp:txXfrm>
        <a:off x="3216145" y="29527"/>
        <a:ext cx="2208668" cy="949058"/>
      </dsp:txXfrm>
    </dsp:sp>
    <dsp:sp modelId="{21E235D4-CB8E-FE48-8BA2-B428B29DD41E}">
      <dsp:nvSpPr>
        <dsp:cNvPr id="0" name=""/>
        <dsp:cNvSpPr/>
      </dsp:nvSpPr>
      <dsp:spPr>
        <a:xfrm>
          <a:off x="5681113" y="222858"/>
          <a:ext cx="480757" cy="562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1113" y="335337"/>
        <a:ext cx="336530" cy="337437"/>
      </dsp:txXfrm>
    </dsp:sp>
    <dsp:sp modelId="{58FDA9C6-78F3-8143-ACA3-B8C0D408673E}">
      <dsp:nvSpPr>
        <dsp:cNvPr id="0" name=""/>
        <dsp:cNvSpPr/>
      </dsp:nvSpPr>
      <dsp:spPr>
        <a:xfrm>
          <a:off x="6361430" y="0"/>
          <a:ext cx="2267722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40h de présentiel</a:t>
          </a:r>
        </a:p>
      </dsp:txBody>
      <dsp:txXfrm>
        <a:off x="6390957" y="29527"/>
        <a:ext cx="2208668" cy="949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0344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A distance</a:t>
          </a:r>
        </a:p>
      </dsp:txBody>
      <dsp:txXfrm>
        <a:off x="9987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51590" y="222583"/>
          <a:ext cx="447969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51590" y="335172"/>
        <a:ext cx="313578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2 Modules en soirée (2h)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4h FAD</a:t>
          </a:r>
        </a:p>
      </dsp:txBody>
      <dsp:txXfrm>
        <a:off x="6392952" y="29527"/>
        <a:ext cx="2210885" cy="949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*4 visites club de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16h de suivi</a:t>
          </a:r>
        </a:p>
      </dsp:txBody>
      <dsp:txXfrm>
        <a:off x="6392952" y="29527"/>
        <a:ext cx="2210885" cy="9490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centre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5 modules de 8h le vendredi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40h de présentiel</a:t>
          </a:r>
        </a:p>
      </dsp:txBody>
      <dsp:txXfrm>
        <a:off x="6392952" y="29527"/>
        <a:ext cx="2210885" cy="949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A distance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2 Modules en soirée de 2h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4h FAD</a:t>
          </a:r>
        </a:p>
      </dsp:txBody>
      <dsp:txXfrm>
        <a:off x="6392952" y="29527"/>
        <a:ext cx="2210885" cy="9490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 visites club de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16h de suivi</a:t>
          </a:r>
        </a:p>
      </dsp:txBody>
      <dsp:txXfrm>
        <a:off x="6392952" y="29527"/>
        <a:ext cx="2210885" cy="94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265FC-5717-4725-921C-411CE708729B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1CEF-4598-44E8-821A-5AF03154F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55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1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21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9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96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663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601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98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5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4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EFD8-8701-487F-8AAE-18321A24F5E9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264D-A4D7-4F83-A0C6-507AC5D35D14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1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05F4-47D5-4C47-A60D-CAF0AB536A17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1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ED9-BFEC-44BE-B4F2-EA9420ED26D2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62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2989-3492-4D42-A858-06D08DD6D183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24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5FC1-5EDD-476B-93D9-26EA7A381165}" type="datetime1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51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35DD-50A5-4708-AAF7-62497EBF6FD8}" type="datetime1">
              <a:rPr lang="fr-FR" smtClean="0"/>
              <a:t>06/07/2023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9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8D49-1236-4581-9920-5639D2B59317}" type="datetime1">
              <a:rPr lang="fr-FR" smtClean="0"/>
              <a:t>06/07/2023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5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034C-3375-4800-B32F-EAA061136B6E}" type="datetime1">
              <a:rPr lang="fr-FR" smtClean="0"/>
              <a:t>06/07/2023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3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159-0FBA-43D4-ABEC-D48D89AD2A84}" type="datetime1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3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D668-EE87-4028-80AA-9B41F471D17C}" type="datetime1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22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2897-A883-4976-83EC-DDD9F74F0D2F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277899"/>
                </a:solidFill>
                <a:latin typeface="BigNoodleTitling" panose="02000708030402040100" pitchFamily="2" charset="0"/>
              </a:defRPr>
            </a:lvl1pPr>
          </a:lstStyle>
          <a:p>
            <a:fld id="{C0266742-B407-4E7C-B5F8-13A26BAAE5D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6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958" y="1775673"/>
            <a:ext cx="8563842" cy="1869375"/>
          </a:xfrm>
        </p:spPr>
        <p:txBody>
          <a:bodyPr>
            <a:noAutofit/>
          </a:bodyPr>
          <a:lstStyle/>
          <a:p>
            <a:pPr algn="l"/>
            <a:r>
              <a:rPr lang="fr-F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BigNoodleTitling" pitchFamily="2" charset="0"/>
              </a:rPr>
              <a:t>FORMATION BREVETS FEDERAUX BASSIN baie des anges</a:t>
            </a:r>
            <a:br>
              <a:rPr lang="fr-F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BigNoodleTitling" pitchFamily="2" charset="0"/>
              </a:rPr>
            </a:br>
            <a:r>
              <a:rPr lang="fr-F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BigNoodleTitling" pitchFamily="2" charset="0"/>
              </a:rPr>
              <a:t>2023-2024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7128266" y="2402991"/>
            <a:ext cx="2592288" cy="1152128"/>
          </a:xfrm>
          <a:prstGeom prst="rect">
            <a:avLst/>
          </a:prstGeom>
          <a:solidFill>
            <a:srgbClr val="277899">
              <a:alpha val="5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30" y="51471"/>
            <a:ext cx="1198082" cy="122413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0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51915"/>
            <a:ext cx="5292080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igNoodleTitling" pitchFamily="2" charset="0"/>
              </a:rPr>
              <a:t>Calendrier de formation BF PERF et </a:t>
            </a:r>
            <a:r>
              <a:rPr lang="fr-FR" sz="3200" dirty="0" err="1">
                <a:latin typeface="BigNoodleTitling" pitchFamily="2" charset="0"/>
              </a:rPr>
              <a:t>opti</a:t>
            </a:r>
            <a:endParaRPr lang="fr-FR" sz="3200" dirty="0">
              <a:latin typeface="BigNoodleTitling" pitchFamily="2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69846"/>
              </p:ext>
            </p:extLst>
          </p:nvPr>
        </p:nvGraphicFramePr>
        <p:xfrm>
          <a:off x="32115" y="949539"/>
          <a:ext cx="8860366" cy="40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17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291542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734960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698847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4829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(40h)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 DISTANCE (4h)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(16h)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Vendredi 1</a:t>
                      </a:r>
                      <a:r>
                        <a:rPr lang="fr-FR" sz="1200" baseline="30000" dirty="0">
                          <a:solidFill>
                            <a:srgbClr val="FF0000"/>
                          </a:solidFill>
                        </a:rPr>
                        <a:t>er</a:t>
                      </a: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 septembre (OTPI-8h)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Samedi 2 septembre (PERF-8h)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Jeudi 24 aout (2h)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137546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Vendredi 29 septembre (8h)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  <a:r>
                        <a:rPr lang="fr-FR" sz="1200" baseline="0" dirty="0">
                          <a:solidFill>
                            <a:srgbClr val="FF0000"/>
                          </a:solidFill>
                        </a:rPr>
                        <a:t> sur la période de Octobre à Avril (4x4h)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508073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Vendredi 10 novembre (8h)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98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Vendredi 24 novembre (8h)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99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Jeudi 07 décembre (2h)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99">
                <a:tc>
                  <a:txBody>
                    <a:bodyPr/>
                    <a:lstStyle/>
                    <a:p>
                      <a:r>
                        <a:rPr lang="fr-FR" sz="1200" b="1" dirty="0"/>
                        <a:t>JANVIER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Vendredi 12 janvier (8h)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098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Vendredi 02 février (8h)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98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 / AVRIL / MAI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CERTIFICATIONS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31430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CEAC14A-8345-4DF3-9EF4-E906C477FAEC}"/>
              </a:ext>
            </a:extLst>
          </p:cNvPr>
          <p:cNvSpPr txBox="1"/>
          <p:nvPr/>
        </p:nvSpPr>
        <p:spPr>
          <a:xfrm>
            <a:off x="5508104" y="11805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Formule :</a:t>
            </a:r>
          </a:p>
          <a:p>
            <a:r>
              <a:rPr lang="fr-FR" sz="1600" dirty="0">
                <a:solidFill>
                  <a:srgbClr val="FF0000"/>
                </a:solidFill>
              </a:rPr>
              <a:t>	- vendredi 14h-22h</a:t>
            </a:r>
          </a:p>
        </p:txBody>
      </p:sp>
    </p:spTree>
    <p:extLst>
      <p:ext uri="{BB962C8B-B14F-4D97-AF65-F5344CB8AC3E}">
        <p14:creationId xmlns:p14="http://schemas.microsoft.com/office/powerpoint/2010/main" val="398978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23478"/>
            <a:ext cx="5004048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Organisation BF BABY RUGBY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502465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017513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845384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CA5D61C-9464-45B1-AF86-BA783809789B}"/>
              </a:ext>
            </a:extLst>
          </p:cNvPr>
          <p:cNvSpPr/>
          <p:nvPr/>
        </p:nvSpPr>
        <p:spPr>
          <a:xfrm>
            <a:off x="3491880" y="3542226"/>
            <a:ext cx="2196244" cy="34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800" dirty="0">
                <a:latin typeface="BigNoodleTitling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*Si  le nombre d’éducateurs est important les visites club </a:t>
            </a:r>
          </a:p>
          <a:p>
            <a:pPr algn="ctr">
              <a:lnSpc>
                <a:spcPct val="107000"/>
              </a:lnSpc>
            </a:pPr>
            <a:r>
              <a:rPr lang="fr-FR" sz="800" dirty="0">
                <a:latin typeface="BigNoodleTitling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seront faites en regroupant les éducateurs par secteur</a:t>
            </a:r>
            <a:endParaRPr lang="fr-FR" sz="800" dirty="0">
              <a:effectLst/>
              <a:latin typeface="BigNoodleTitling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5B749B-FD67-4120-8D47-0BAC5CEEB595}"/>
              </a:ext>
            </a:extLst>
          </p:cNvPr>
          <p:cNvSpPr txBox="1"/>
          <p:nvPr/>
        </p:nvSpPr>
        <p:spPr>
          <a:xfrm>
            <a:off x="5436096" y="25039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*Formule modifiable selon la liste des inscrits</a:t>
            </a:r>
          </a:p>
        </p:txBody>
      </p:sp>
    </p:spTree>
    <p:extLst>
      <p:ext uri="{BB962C8B-B14F-4D97-AF65-F5344CB8AC3E}">
        <p14:creationId xmlns:p14="http://schemas.microsoft.com/office/powerpoint/2010/main" val="106268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0"/>
            <a:ext cx="5868144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igNoodleTitling" pitchFamily="2" charset="0"/>
              </a:rPr>
              <a:t>Calendrier de formation BF BABY RUGBY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58814"/>
              </p:ext>
            </p:extLst>
          </p:nvPr>
        </p:nvGraphicFramePr>
        <p:xfrm>
          <a:off x="78496" y="877973"/>
          <a:ext cx="8885991" cy="413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320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304268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750149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690254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44702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(16h)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 DISTANCE (10h)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(4h)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70315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Jour à définir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Visio 1h30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713980"/>
                  </a:ext>
                </a:extLst>
              </a:tr>
              <a:tr h="456164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Vendredi 13 octobre (4h)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Samedi 14 octobre (4h)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E-learning (formation sur plateforme FFR)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382398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E-learning (formation sur plateforme FFR)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103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E-learning (formation sur plateforme FFR)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99">
                <a:tc>
                  <a:txBody>
                    <a:bodyPr/>
                    <a:lstStyle/>
                    <a:p>
                      <a:r>
                        <a:rPr lang="fr-FR" sz="1200" b="1" dirty="0"/>
                        <a:t>JANVIER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A définir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E-learning (formation sur plateforme FFR)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399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E-learning (formation sur plateforme FFR)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505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AVRIL – MAI – JUIN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CERTIFICATIONS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78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DDFC1CE-AF9C-4FED-8ADC-D872C2312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59" y="1095946"/>
            <a:ext cx="6045381" cy="3924076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5148064" y="681753"/>
            <a:ext cx="3779912" cy="0"/>
          </a:xfrm>
          <a:prstGeom prst="line">
            <a:avLst/>
          </a:prstGeom>
          <a:ln w="12700">
            <a:solidFill>
              <a:srgbClr val="6D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44FA92F-08AB-449E-A51A-7D6628083366}"/>
              </a:ext>
            </a:extLst>
          </p:cNvPr>
          <p:cNvSpPr/>
          <p:nvPr/>
        </p:nvSpPr>
        <p:spPr>
          <a:xfrm>
            <a:off x="15356" y="28879"/>
            <a:ext cx="9128644" cy="864096"/>
          </a:xfrm>
          <a:prstGeom prst="rect">
            <a:avLst/>
          </a:prstGeom>
          <a:solidFill>
            <a:srgbClr val="2167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atin typeface="BigNoodleTitling" pitchFamily="2" charset="0"/>
              </a:rPr>
              <a:t>Le bassin baie des anges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1C8751F3-D8A0-4954-9B3E-6E59D2D30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3337"/>
              </p:ext>
            </p:extLst>
          </p:nvPr>
        </p:nvGraphicFramePr>
        <p:xfrm>
          <a:off x="118059" y="1563638"/>
          <a:ext cx="2756448" cy="3432765"/>
        </p:xfrm>
        <a:graphic>
          <a:graphicData uri="http://schemas.openxmlformats.org/drawingml/2006/table">
            <a:tbl>
              <a:tblPr/>
              <a:tblGrid>
                <a:gridCol w="275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ECOLE DE RUGBY WEBB ELLIS (Menton)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AS MONACO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STADE NICOIS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ST LAURENTIN RUGBY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ETOILE SPORTIVE VILLENEUVE LOUBAIS RUGBY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TOURRETTEs RUGBY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UNIVERSiTé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 CLUB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RC ANTIBES SOPHIA ANTIPOLIS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CO VALBONNE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77254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ROL GRASSE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LERINS RUGBY CLUB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996605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RUGBY ASSOCIATIF INTER CORPS DEFENSE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CIAPPACAN RUGBY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Monaco rugby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sevens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BigNoodleTitling" panose="020007080304020401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SBM XV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13476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RIVIERA RUGBY CLUB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0219202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anose="02000708030402040100" pitchFamily="2" charset="0"/>
                        </a:rPr>
                        <a:t>CLUB DE RUGBY DES ASTRONAUTES CANNOIS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B332E">
                            <a:shade val="30000"/>
                            <a:satMod val="115000"/>
                          </a:srgbClr>
                        </a:gs>
                        <a:gs pos="50000">
                          <a:srgbClr val="4B332E">
                            <a:shade val="67500"/>
                            <a:satMod val="115000"/>
                          </a:srgbClr>
                        </a:gs>
                        <a:gs pos="100000">
                          <a:srgbClr val="4B332E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4312496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2A1490B1-A460-4DF6-95D2-0EB3A04B9F36}"/>
              </a:ext>
            </a:extLst>
          </p:cNvPr>
          <p:cNvSpPr txBox="1"/>
          <p:nvPr/>
        </p:nvSpPr>
        <p:spPr>
          <a:xfrm>
            <a:off x="596183" y="1095946"/>
            <a:ext cx="1800200" cy="369332"/>
          </a:xfrm>
          <a:prstGeom prst="rect">
            <a:avLst/>
          </a:prstGeom>
          <a:gradFill flip="none" rotWithShape="1">
            <a:gsLst>
              <a:gs pos="0">
                <a:srgbClr val="4B332E">
                  <a:shade val="30000"/>
                  <a:satMod val="115000"/>
                </a:srgbClr>
              </a:gs>
              <a:gs pos="50000">
                <a:srgbClr val="4B332E">
                  <a:shade val="67500"/>
                  <a:satMod val="115000"/>
                </a:srgbClr>
              </a:gs>
              <a:gs pos="100000">
                <a:srgbClr val="4B332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igNoodleTitling" panose="02000708030402040100" pitchFamily="2" charset="0"/>
              </a:rPr>
              <a:t>Composition du bassin</a:t>
            </a:r>
          </a:p>
        </p:txBody>
      </p:sp>
      <p:sp>
        <p:nvSpPr>
          <p:cNvPr id="5" name="Larme 4">
            <a:extLst>
              <a:ext uri="{FF2B5EF4-FFF2-40B4-BE49-F238E27FC236}">
                <a16:creationId xmlns:a16="http://schemas.microsoft.com/office/drawing/2014/main" id="{6E6EEA58-C40C-C515-512A-3A897CF0C387}"/>
              </a:ext>
            </a:extLst>
          </p:cNvPr>
          <p:cNvSpPr/>
          <p:nvPr/>
        </p:nvSpPr>
        <p:spPr>
          <a:xfrm rot="7980492">
            <a:off x="4579317" y="2825474"/>
            <a:ext cx="164092" cy="140277"/>
          </a:xfrm>
          <a:prstGeom prst="teardrop">
            <a:avLst>
              <a:gd name="adj" fmla="val 14938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FD41AEA0-576D-F7CA-2137-8345299D8BFE}"/>
              </a:ext>
            </a:extLst>
          </p:cNvPr>
          <p:cNvSpPr/>
          <p:nvPr/>
        </p:nvSpPr>
        <p:spPr>
          <a:xfrm rot="7980492">
            <a:off x="4609420" y="3906614"/>
            <a:ext cx="180211" cy="122998"/>
          </a:xfrm>
          <a:prstGeom prst="teardrop">
            <a:avLst>
              <a:gd name="adj" fmla="val 14938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98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51915"/>
            <a:ext cx="5004048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igNoodleTitling" pitchFamily="2" charset="0"/>
              </a:rPr>
              <a:t>Organisation de la formation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B82C79-B741-4307-892E-782B81A60EB2}"/>
              </a:ext>
            </a:extLst>
          </p:cNvPr>
          <p:cNvSpPr txBox="1"/>
          <p:nvPr/>
        </p:nvSpPr>
        <p:spPr>
          <a:xfrm>
            <a:off x="251520" y="1779662"/>
            <a:ext cx="8640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Découpage de la formation</a:t>
            </a:r>
          </a:p>
          <a:p>
            <a:endParaRPr lang="fr-FR" sz="1600" dirty="0">
              <a:latin typeface="+mj-lt"/>
            </a:endParaRPr>
          </a:p>
          <a:p>
            <a:pPr marL="742950" lvl="1" indent="-285750">
              <a:buFontTx/>
              <a:buChar char="-"/>
            </a:pPr>
            <a:r>
              <a:rPr lang="fr-FR" sz="1600" dirty="0">
                <a:latin typeface="+mj-lt"/>
              </a:rPr>
              <a:t>A distance (Thématiques plutôt descendantes et travail d’analyse individuelle) 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latin typeface="+mj-lt"/>
              </a:rPr>
              <a:t>En centre de formation (Interventions sur divers collectifs, travail de groupe, etc…)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latin typeface="+mj-lt"/>
              </a:rPr>
              <a:t>En club (Suivi de formation)</a:t>
            </a:r>
          </a:p>
        </p:txBody>
      </p:sp>
    </p:spTree>
    <p:extLst>
      <p:ext uri="{BB962C8B-B14F-4D97-AF65-F5344CB8AC3E}">
        <p14:creationId xmlns:p14="http://schemas.microsoft.com/office/powerpoint/2010/main" val="371243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38567"/>
            <a:ext cx="5004048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Lieu de la FORMATION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92080" y="1275606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A définir en fonction des inscrits 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0B3734-D8FB-45C0-987D-C5A6624B4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" y="1382747"/>
            <a:ext cx="4992057" cy="3240360"/>
          </a:xfrm>
          <a:prstGeom prst="rect">
            <a:avLst/>
          </a:prstGeom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F0F257D1-DE9C-42ED-96EB-0A539403E2F5}"/>
              </a:ext>
            </a:extLst>
          </p:cNvPr>
          <p:cNvSpPr/>
          <p:nvPr/>
        </p:nvSpPr>
        <p:spPr>
          <a:xfrm>
            <a:off x="611560" y="1384659"/>
            <a:ext cx="4176464" cy="2773179"/>
          </a:xfrm>
          <a:custGeom>
            <a:avLst/>
            <a:gdLst>
              <a:gd name="connsiteX0" fmla="*/ 574316 w 4438991"/>
              <a:gd name="connsiteY0" fmla="*/ 3139781 h 3153637"/>
              <a:gd name="connsiteX1" fmla="*/ 421916 w 4438991"/>
              <a:gd name="connsiteY1" fmla="*/ 1158581 h 3153637"/>
              <a:gd name="connsiteX2" fmla="*/ 4438745 w 4438991"/>
              <a:gd name="connsiteY2" fmla="*/ 70010 h 3153637"/>
              <a:gd name="connsiteX3" fmla="*/ 574316 w 4438991"/>
              <a:gd name="connsiteY3" fmla="*/ 3139781 h 315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8991" h="3153637">
                <a:moveTo>
                  <a:pt x="574316" y="3139781"/>
                </a:moveTo>
                <a:cubicBezTo>
                  <a:pt x="-95156" y="3321210"/>
                  <a:pt x="-222155" y="1670209"/>
                  <a:pt x="421916" y="1158581"/>
                </a:cubicBezTo>
                <a:cubicBezTo>
                  <a:pt x="1065987" y="646953"/>
                  <a:pt x="4406088" y="-258376"/>
                  <a:pt x="4438745" y="70010"/>
                </a:cubicBezTo>
                <a:cubicBezTo>
                  <a:pt x="4471402" y="398396"/>
                  <a:pt x="1243788" y="2958352"/>
                  <a:pt x="574316" y="313978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Larme 2">
            <a:extLst>
              <a:ext uri="{FF2B5EF4-FFF2-40B4-BE49-F238E27FC236}">
                <a16:creationId xmlns:a16="http://schemas.microsoft.com/office/drawing/2014/main" id="{CD689856-ADC6-69E6-7FAD-8BD09731F520}"/>
              </a:ext>
            </a:extLst>
          </p:cNvPr>
          <p:cNvSpPr/>
          <p:nvPr/>
        </p:nvSpPr>
        <p:spPr>
          <a:xfrm rot="7980492">
            <a:off x="1282523" y="2803756"/>
            <a:ext cx="98235" cy="105313"/>
          </a:xfrm>
          <a:prstGeom prst="teardrop">
            <a:avLst>
              <a:gd name="adj" fmla="val 14938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Larme 3">
            <a:extLst>
              <a:ext uri="{FF2B5EF4-FFF2-40B4-BE49-F238E27FC236}">
                <a16:creationId xmlns:a16="http://schemas.microsoft.com/office/drawing/2014/main" id="{5F60D8C6-7450-C2FE-D7A3-B1B457F9DBE4}"/>
              </a:ext>
            </a:extLst>
          </p:cNvPr>
          <p:cNvSpPr/>
          <p:nvPr/>
        </p:nvSpPr>
        <p:spPr>
          <a:xfrm rot="7980492">
            <a:off x="1354532" y="3743056"/>
            <a:ext cx="98235" cy="105313"/>
          </a:xfrm>
          <a:prstGeom prst="teardrop">
            <a:avLst>
              <a:gd name="adj" fmla="val 14938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7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0"/>
            <a:ext cx="5004048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Organisation BF DEC-</a:t>
            </a:r>
            <a:r>
              <a:rPr lang="fr-FR" sz="3200" dirty="0" err="1">
                <a:solidFill>
                  <a:schemeClr val="bg1"/>
                </a:solidFill>
                <a:latin typeface="BigNoodleTitling" pitchFamily="2" charset="0"/>
              </a:rPr>
              <a:t>init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et </a:t>
            </a:r>
            <a:r>
              <a:rPr lang="fr-FR" sz="3200" dirty="0" err="1">
                <a:solidFill>
                  <a:schemeClr val="bg1"/>
                </a:solidFill>
                <a:latin typeface="BigNoodleTitling" pitchFamily="2" charset="0"/>
              </a:rPr>
              <a:t>dev</a:t>
            </a:r>
            <a:endParaRPr lang="fr-FR" sz="3200" dirty="0">
              <a:solidFill>
                <a:schemeClr val="bg1"/>
              </a:solidFill>
              <a:latin typeface="BigNoodleTitling" pitchFamily="2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216098"/>
              </p:ext>
            </p:extLst>
          </p:nvPr>
        </p:nvGraphicFramePr>
        <p:xfrm>
          <a:off x="341784" y="114324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246638"/>
              </p:ext>
            </p:extLst>
          </p:nvPr>
        </p:nvGraphicFramePr>
        <p:xfrm>
          <a:off x="341784" y="3961869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947721"/>
              </p:ext>
            </p:extLst>
          </p:nvPr>
        </p:nvGraphicFramePr>
        <p:xfrm>
          <a:off x="341784" y="2571750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D8ADBE5-98DB-8142-84BE-932157A92867}"/>
              </a:ext>
            </a:extLst>
          </p:cNvPr>
          <p:cNvSpPr/>
          <p:nvPr/>
        </p:nvSpPr>
        <p:spPr>
          <a:xfrm>
            <a:off x="3491880" y="3542226"/>
            <a:ext cx="2196244" cy="34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800" dirty="0">
                <a:latin typeface="BigNoodleTitling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*Si  le nombre d’éducateurs est important les visites club </a:t>
            </a:r>
          </a:p>
          <a:p>
            <a:pPr algn="ctr">
              <a:lnSpc>
                <a:spcPct val="107000"/>
              </a:lnSpc>
            </a:pPr>
            <a:r>
              <a:rPr lang="fr-FR" sz="800" dirty="0">
                <a:latin typeface="BigNoodleTitling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seront faites en regroupant les éducateurs par secteur</a:t>
            </a:r>
            <a:endParaRPr lang="fr-FR" sz="800" dirty="0">
              <a:effectLst/>
              <a:latin typeface="BigNoodleTitling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E2806B-D805-48CF-B49E-A80B0D16780C}"/>
              </a:ext>
            </a:extLst>
          </p:cNvPr>
          <p:cNvSpPr txBox="1"/>
          <p:nvPr/>
        </p:nvSpPr>
        <p:spPr>
          <a:xfrm>
            <a:off x="53752" y="839482"/>
            <a:ext cx="2880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Formule-    weekend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0A00E3-0F96-4E1A-BA3A-84BB05F613EB}"/>
              </a:ext>
            </a:extLst>
          </p:cNvPr>
          <p:cNvSpPr txBox="1"/>
          <p:nvPr/>
        </p:nvSpPr>
        <p:spPr>
          <a:xfrm>
            <a:off x="5364088" y="7508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*Formule modifiable selon la liste des inscrits</a:t>
            </a:r>
          </a:p>
        </p:txBody>
      </p:sp>
    </p:spTree>
    <p:extLst>
      <p:ext uri="{BB962C8B-B14F-4D97-AF65-F5344CB8AC3E}">
        <p14:creationId xmlns:p14="http://schemas.microsoft.com/office/powerpoint/2010/main" val="133649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0"/>
            <a:ext cx="5868144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igNoodleTitling" pitchFamily="2" charset="0"/>
              </a:rPr>
              <a:t>Calendrier de formation BF DEC-</a:t>
            </a:r>
            <a:r>
              <a:rPr lang="fr-FR" sz="3200" dirty="0" err="1">
                <a:latin typeface="BigNoodleTitling" pitchFamily="2" charset="0"/>
              </a:rPr>
              <a:t>INIt</a:t>
            </a:r>
            <a:r>
              <a:rPr lang="fr-FR" sz="3200" dirty="0">
                <a:latin typeface="BigNoodleTitling" pitchFamily="2" charset="0"/>
              </a:rPr>
              <a:t> et dev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18637"/>
              </p:ext>
            </p:extLst>
          </p:nvPr>
        </p:nvGraphicFramePr>
        <p:xfrm>
          <a:off x="107504" y="841385"/>
          <a:ext cx="8936609" cy="365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843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315419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763457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710890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4500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(40h)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 DISTANCE (4h)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(16h)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541069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rgbClr val="FF0000"/>
                          </a:solidFill>
                        </a:rPr>
                        <a:t>Vendredi 22 septembre (5h)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rgbClr val="FF0000"/>
                          </a:solidFill>
                        </a:rPr>
                        <a:t>Samedi 23 septembre (5h)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En 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713980"/>
                  </a:ext>
                </a:extLst>
              </a:tr>
              <a:tr h="459207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rgbClr val="FF0000"/>
                          </a:solidFill>
                        </a:rPr>
                        <a:t>Vendredi 13 octobre (5h)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rgbClr val="FF0000"/>
                          </a:solidFill>
                        </a:rPr>
                        <a:t>Samedi 14 octobre (5h)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384950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950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Vendredi 1</a:t>
                      </a:r>
                      <a:r>
                        <a:rPr lang="fr-FR" sz="1200" baseline="30000" dirty="0">
                          <a:solidFill>
                            <a:srgbClr val="FF0000"/>
                          </a:solidFill>
                        </a:rPr>
                        <a:t>er</a:t>
                      </a: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 décembre (5h)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Samedi 2 décembre (5h)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En décembre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r>
                        <a:rPr lang="fr-FR" sz="1200" b="1" dirty="0"/>
                        <a:t>JANVIER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951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Vendredi 9 février (5h)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Samedi 10 février (5h)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950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 - AVRIL - MAI - JUIN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CERTIFICATIONS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89AA8FB-4C18-4164-ACE5-750D9AE5E69F}"/>
              </a:ext>
            </a:extLst>
          </p:cNvPr>
          <p:cNvSpPr txBox="1"/>
          <p:nvPr/>
        </p:nvSpPr>
        <p:spPr>
          <a:xfrm>
            <a:off x="5868144" y="2348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Formule weekend:</a:t>
            </a:r>
          </a:p>
          <a:p>
            <a:r>
              <a:rPr lang="fr-FR" sz="1600" dirty="0">
                <a:solidFill>
                  <a:srgbClr val="FF0000"/>
                </a:solidFill>
              </a:rPr>
              <a:t>	- vendredi 17h-22h</a:t>
            </a:r>
          </a:p>
          <a:p>
            <a:r>
              <a:rPr lang="fr-FR" sz="1600" dirty="0">
                <a:solidFill>
                  <a:srgbClr val="FF0000"/>
                </a:solidFill>
              </a:rPr>
              <a:t>	- samedi 8h-13h</a:t>
            </a:r>
          </a:p>
        </p:txBody>
      </p:sp>
    </p:spTree>
    <p:extLst>
      <p:ext uri="{BB962C8B-B14F-4D97-AF65-F5344CB8AC3E}">
        <p14:creationId xmlns:p14="http://schemas.microsoft.com/office/powerpoint/2010/main" val="284954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0"/>
            <a:ext cx="5004048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Organisation BF DEC-</a:t>
            </a:r>
            <a:r>
              <a:rPr lang="fr-FR" sz="3200" dirty="0" err="1">
                <a:solidFill>
                  <a:schemeClr val="bg1"/>
                </a:solidFill>
                <a:latin typeface="BigNoodleTitling" pitchFamily="2" charset="0"/>
              </a:rPr>
              <a:t>init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et </a:t>
            </a:r>
            <a:r>
              <a:rPr lang="fr-FR" sz="3200" dirty="0" err="1">
                <a:solidFill>
                  <a:schemeClr val="bg1"/>
                </a:solidFill>
                <a:latin typeface="BigNoodleTitling" pitchFamily="2" charset="0"/>
              </a:rPr>
              <a:t>dev</a:t>
            </a:r>
            <a:endParaRPr lang="fr-FR" sz="3200" dirty="0">
              <a:solidFill>
                <a:schemeClr val="bg1"/>
              </a:solidFill>
              <a:latin typeface="BigNoodleTitling" pitchFamily="2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553384"/>
              </p:ext>
            </p:extLst>
          </p:nvPr>
        </p:nvGraphicFramePr>
        <p:xfrm>
          <a:off x="341784" y="1189237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364606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306754"/>
              </p:ext>
            </p:extLst>
          </p:nvPr>
        </p:nvGraphicFramePr>
        <p:xfrm>
          <a:off x="341784" y="2571750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D8ADBE5-98DB-8142-84BE-932157A92867}"/>
              </a:ext>
            </a:extLst>
          </p:cNvPr>
          <p:cNvSpPr/>
          <p:nvPr/>
        </p:nvSpPr>
        <p:spPr>
          <a:xfrm>
            <a:off x="3491880" y="3542226"/>
            <a:ext cx="2196244" cy="34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800" dirty="0">
                <a:latin typeface="BigNoodleTitling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*Si  le nombre d’éducateurs est important les visites club </a:t>
            </a:r>
          </a:p>
          <a:p>
            <a:pPr algn="ctr">
              <a:lnSpc>
                <a:spcPct val="107000"/>
              </a:lnSpc>
            </a:pPr>
            <a:r>
              <a:rPr lang="fr-FR" sz="800" dirty="0">
                <a:latin typeface="BigNoodleTitling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seront faites en regroupant les éducateurs par secteur</a:t>
            </a:r>
            <a:endParaRPr lang="fr-FR" sz="800" dirty="0">
              <a:effectLst/>
              <a:latin typeface="BigNoodleTitling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FC4B9E-3144-4E0D-A5EF-75DE275B6635}"/>
              </a:ext>
            </a:extLst>
          </p:cNvPr>
          <p:cNvSpPr txBox="1"/>
          <p:nvPr/>
        </p:nvSpPr>
        <p:spPr>
          <a:xfrm>
            <a:off x="53752" y="683994"/>
            <a:ext cx="288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Formule-    vacances</a:t>
            </a:r>
          </a:p>
        </p:txBody>
      </p:sp>
    </p:spTree>
    <p:extLst>
      <p:ext uri="{BB962C8B-B14F-4D97-AF65-F5344CB8AC3E}">
        <p14:creationId xmlns:p14="http://schemas.microsoft.com/office/powerpoint/2010/main" val="396919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0"/>
            <a:ext cx="5868144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igNoodleTitling" pitchFamily="2" charset="0"/>
              </a:rPr>
              <a:t>Calendrier de formation BF DEC-</a:t>
            </a:r>
            <a:r>
              <a:rPr lang="fr-FR" sz="3200" dirty="0" err="1">
                <a:latin typeface="BigNoodleTitling" pitchFamily="2" charset="0"/>
              </a:rPr>
              <a:t>INIt</a:t>
            </a:r>
            <a:r>
              <a:rPr lang="fr-FR" sz="3200" dirty="0">
                <a:latin typeface="BigNoodleTitling" pitchFamily="2" charset="0"/>
              </a:rPr>
              <a:t> et dev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769995"/>
              </p:ext>
            </p:extLst>
          </p:nvPr>
        </p:nvGraphicFramePr>
        <p:xfrm>
          <a:off x="78496" y="877973"/>
          <a:ext cx="8958000" cy="414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569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322941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943788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540702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4773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(40h)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 DISTANCE (4h)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(16h)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08592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En 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713980"/>
                  </a:ext>
                </a:extLst>
              </a:tr>
              <a:tr h="683456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rgbClr val="FF0000"/>
                          </a:solidFill>
                        </a:rPr>
                        <a:t>Lundi 23 octobre (8h)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rgbClr val="FF0000"/>
                          </a:solidFill>
                        </a:rPr>
                        <a:t>Mardi 24 octobre (8h)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rgbClr val="FF0000"/>
                          </a:solidFill>
                        </a:rPr>
                        <a:t>Mercredi 25 octobre (8h)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408312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99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313">
                <a:tc>
                  <a:txBody>
                    <a:bodyPr/>
                    <a:lstStyle/>
                    <a:p>
                      <a:r>
                        <a:rPr lang="fr-FR" sz="1200" b="1" dirty="0"/>
                        <a:t>JANVIER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Visio en janvier à définir (2h)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183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Mardi 27 février (8)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Mercredi 28 février (8h)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596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183">
                <a:tc>
                  <a:txBody>
                    <a:bodyPr/>
                    <a:lstStyle/>
                    <a:p>
                      <a:r>
                        <a:rPr lang="fr-FR" sz="1200" b="1" dirty="0"/>
                        <a:t>AVRIL – MAI - JUIN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CERTIFICATIONS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SUIVI EN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3C3E95B-B692-41A2-A755-D09205517432}"/>
              </a:ext>
            </a:extLst>
          </p:cNvPr>
          <p:cNvSpPr txBox="1"/>
          <p:nvPr/>
        </p:nvSpPr>
        <p:spPr>
          <a:xfrm>
            <a:off x="5868144" y="2348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Formule vacances: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FF0000"/>
                </a:solidFill>
              </a:rPr>
              <a:t>09h00 -17h00</a:t>
            </a:r>
          </a:p>
        </p:txBody>
      </p:sp>
    </p:spTree>
    <p:extLst>
      <p:ext uri="{BB962C8B-B14F-4D97-AF65-F5344CB8AC3E}">
        <p14:creationId xmlns:p14="http://schemas.microsoft.com/office/powerpoint/2010/main" val="69758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23478"/>
            <a:ext cx="5004048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Organisation BF perf et </a:t>
            </a:r>
            <a:r>
              <a:rPr lang="fr-FR" sz="3200" dirty="0" err="1">
                <a:solidFill>
                  <a:schemeClr val="bg1"/>
                </a:solidFill>
                <a:latin typeface="BigNoodleTitling" pitchFamily="2" charset="0"/>
              </a:rPr>
              <a:t>opti</a:t>
            </a:r>
            <a:endParaRPr lang="fr-FR" sz="3200" dirty="0">
              <a:solidFill>
                <a:schemeClr val="bg1"/>
              </a:solidFill>
              <a:latin typeface="BigNoodleTitling" pitchFamily="2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091291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36789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14196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CA5D61C-9464-45B1-AF86-BA783809789B}"/>
              </a:ext>
            </a:extLst>
          </p:cNvPr>
          <p:cNvSpPr/>
          <p:nvPr/>
        </p:nvSpPr>
        <p:spPr>
          <a:xfrm>
            <a:off x="3491880" y="3542226"/>
            <a:ext cx="2196244" cy="34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800" dirty="0">
                <a:latin typeface="BigNoodleTitling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*Si  le nombre d’éducateurs est important les visites club </a:t>
            </a:r>
          </a:p>
          <a:p>
            <a:pPr algn="ctr">
              <a:lnSpc>
                <a:spcPct val="107000"/>
              </a:lnSpc>
            </a:pPr>
            <a:r>
              <a:rPr lang="fr-FR" sz="800" dirty="0">
                <a:latin typeface="BigNoodleTitling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seront faites en regroupant les éducateurs par secteur</a:t>
            </a:r>
            <a:endParaRPr lang="fr-FR" sz="800" dirty="0">
              <a:effectLst/>
              <a:latin typeface="BigNoodleTitling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5B749B-FD67-4120-8D47-0BAC5CEEB595}"/>
              </a:ext>
            </a:extLst>
          </p:cNvPr>
          <p:cNvSpPr txBox="1"/>
          <p:nvPr/>
        </p:nvSpPr>
        <p:spPr>
          <a:xfrm>
            <a:off x="5436096" y="25039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*Formule modifiable selon la liste des inscrits</a:t>
            </a:r>
          </a:p>
        </p:txBody>
      </p:sp>
    </p:spTree>
    <p:extLst>
      <p:ext uri="{BB962C8B-B14F-4D97-AF65-F5344CB8AC3E}">
        <p14:creationId xmlns:p14="http://schemas.microsoft.com/office/powerpoint/2010/main" val="3852169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9279</TotalTime>
  <Words>817</Words>
  <Application>Microsoft Office PowerPoint</Application>
  <PresentationFormat>Affichage à l'écran (16:9)</PresentationFormat>
  <Paragraphs>210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Wingdings</vt:lpstr>
      <vt:lpstr>Calibri</vt:lpstr>
      <vt:lpstr>Arial</vt:lpstr>
      <vt:lpstr>BigNoodleTitling</vt:lpstr>
      <vt:lpstr>Thème Office</vt:lpstr>
      <vt:lpstr>FORMATION BREVETS FEDERAUX BASSIN baie des anges 2023-2024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Arnaud SCHNEIDER</cp:lastModifiedBy>
  <cp:revision>288</cp:revision>
  <cp:lastPrinted>2019-12-19T14:00:23Z</cp:lastPrinted>
  <dcterms:created xsi:type="dcterms:W3CDTF">2019-11-22T13:15:34Z</dcterms:created>
  <dcterms:modified xsi:type="dcterms:W3CDTF">2023-07-06T12:51:59Z</dcterms:modified>
</cp:coreProperties>
</file>